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87" r:id="rId3"/>
    <p:sldId id="262" r:id="rId4"/>
    <p:sldId id="257" r:id="rId5"/>
    <p:sldId id="288" r:id="rId6"/>
    <p:sldId id="289" r:id="rId7"/>
    <p:sldId id="290" r:id="rId8"/>
    <p:sldId id="291" r:id="rId9"/>
    <p:sldId id="293" r:id="rId10"/>
    <p:sldId id="294" r:id="rId11"/>
    <p:sldId id="299" r:id="rId12"/>
    <p:sldId id="295" r:id="rId13"/>
    <p:sldId id="296" r:id="rId14"/>
    <p:sldId id="297" r:id="rId15"/>
    <p:sldId id="286" r:id="rId16"/>
    <p:sldId id="278" r:id="rId17"/>
    <p:sldId id="298" r:id="rId18"/>
    <p:sldId id="300"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Libre Baskerville" panose="020B0604020202020204" charset="0"/>
      <p:regular r:id="rId25"/>
      <p:bold r:id="rId26"/>
      <p:italic r:id="rId27"/>
    </p:embeddedFont>
    <p:embeddedFont>
      <p:font typeface="Montserra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19AB0-D0FD-416E-9064-D2AFD35667C9}">
  <a:tblStyle styleId="{08B19AB0-D0FD-416E-9064-D2AFD35667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9" autoAdjust="0"/>
  </p:normalViewPr>
  <p:slideViewPr>
    <p:cSldViewPr snapToGrid="0">
      <p:cViewPr varScale="1">
        <p:scale>
          <a:sx n="115" d="100"/>
          <a:sy n="115"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Conventional</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just a few scenes, normal life is disrupted, and Sunnydale swiftly descends into chaos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Revelation 15:1: “And I saw another sign in heaven, great and marvelous, seven angels having the seven last plagues; for in them is filled up the wrath of God.” </a:t>
            </a:r>
          </a:p>
          <a:p>
            <a:pPr lvl="1"/>
            <a:r>
              <a:rPr lang="en-US" sz="1800" dirty="0" err="1">
                <a:effectLst/>
                <a:latin typeface="Calibri" panose="020F0502020204030204" pitchFamily="34" charset="0"/>
                <a:ea typeface="Calibri" panose="020F0502020204030204" pitchFamily="34" charset="0"/>
                <a:cs typeface="Times New Roman" panose="02020603050405020304" pitchFamily="18" charset="0"/>
              </a:rPr>
              <a:t>Whedon</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states that he included this shot to indicate how “Religious craziness” tends to pop up “the moment there’s a problem”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Whedon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2003)</a:t>
            </a:r>
          </a:p>
          <a:p>
            <a:pPr lvl="0"/>
            <a:r>
              <a:rPr lang="en-US" sz="1800" dirty="0" err="1">
                <a:effectLst/>
                <a:latin typeface="Calibri" panose="020F0502020204030204" pitchFamily="34" charset="0"/>
                <a:ea typeface="Calibri" panose="020F0502020204030204" pitchFamily="34" charset="0"/>
                <a:cs typeface="Times New Roman" panose="02020603050405020304" pitchFamily="18" charset="0"/>
              </a:rPr>
              <a:t>Whedon</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notes that whenever he thinks about “rampant capitalism” popping up “the moment there’s a problem,” like this scene portrays, he thinks “of people selling American flags within five seconds after the World Trade Center incident”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Whedon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2003)</a:t>
            </a:r>
            <a:endParaRPr lang="en-US" dirty="0"/>
          </a:p>
          <a:p>
            <a:r>
              <a:rPr lang="en-US" dirty="0"/>
              <a:t>Image Source: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https://persephonemagazine.com/2013/04/retro-recap-buffy-the-vampire-slayer-s4-e10-hush/</a:t>
            </a:r>
            <a:endParaRPr lang="en-US" dirty="0"/>
          </a:p>
        </p:txBody>
      </p:sp>
    </p:spTree>
    <p:extLst>
      <p:ext uri="{BB962C8B-B14F-4D97-AF65-F5344CB8AC3E}">
        <p14:creationId xmlns:p14="http://schemas.microsoft.com/office/powerpoint/2010/main" val="154310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an interview , </a:t>
            </a:r>
            <a:r>
              <a:rPr lang="en-US" dirty="0" err="1"/>
              <a:t>Whedon</a:t>
            </a:r>
            <a:r>
              <a:rPr lang="en-US" dirty="0"/>
              <a:t> states that his inspiration for The Gentlemen was a childhood dream that he had about figures floating at him while being unable to scream (Pallotta, 2014)</a:t>
            </a:r>
          </a:p>
          <a:p>
            <a:r>
              <a:rPr lang="en-US" dirty="0" err="1"/>
              <a:t>Whedon</a:t>
            </a:r>
            <a:r>
              <a:rPr lang="en-US" dirty="0"/>
              <a:t> adds that all of the elements of The Gentlemen – the Victorian kind of feel, the politeness, the suits, the footmen – came from his dream, Nosferatu, Pinhead, Mr. Burns, or anything else that he thought would convey a creepy, classical feel (</a:t>
            </a:r>
            <a:r>
              <a:rPr lang="en-US" dirty="0" err="1"/>
              <a:t>Whedon</a:t>
            </a:r>
            <a:r>
              <a:rPr lang="en-US" dirty="0"/>
              <a:t>, 2003)</a:t>
            </a:r>
          </a:p>
          <a:p>
            <a:pPr lvl="1"/>
            <a:r>
              <a:rPr lang="en-US" dirty="0"/>
              <a:t>He also notes that they hired mostly mimes for the episode, so The Gentlemen would appear more realistic and terrifying</a:t>
            </a:r>
          </a:p>
          <a:p>
            <a:pPr lvl="0"/>
            <a:r>
              <a:rPr lang="en-US" dirty="0"/>
              <a:t>The portrayal of isolation, of helplessness and vulnerability, and people being too frightened to help each other that drives home the terror in this episode (</a:t>
            </a:r>
            <a:r>
              <a:rPr lang="en-US" dirty="0" err="1"/>
              <a:t>Whedon</a:t>
            </a:r>
            <a:r>
              <a:rPr lang="en-US" dirty="0"/>
              <a:t>, 2003)</a:t>
            </a:r>
          </a:p>
          <a:p>
            <a:pPr lvl="0"/>
            <a:r>
              <a:rPr lang="en-US" dirty="0"/>
              <a:t>Initially, a written statement about the issue in Sunnydale is released by local authorities, who contribute it to a mysterious town wide epidemic of laryngitis caused by recent flu vaccinations</a:t>
            </a:r>
          </a:p>
          <a:p>
            <a:pPr lvl="1"/>
            <a:r>
              <a:rPr lang="en-US" dirty="0"/>
              <a:t>A dig at the infamous paper claiming that vaccines cause autism in children</a:t>
            </a:r>
          </a:p>
          <a:p>
            <a:pPr lvl="0"/>
            <a:r>
              <a:rPr lang="en-US" dirty="0"/>
              <a:t>Local authorities fail to address the real issue at hand</a:t>
            </a:r>
          </a:p>
          <a:p>
            <a:r>
              <a:rPr lang="en-US" dirty="0"/>
              <a:t>Image Source: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https://giphy.com/gifs/MspmkHBI8QA9y</a:t>
            </a:r>
            <a:endParaRPr lang="en-US" dirty="0"/>
          </a:p>
        </p:txBody>
      </p:sp>
    </p:spTree>
    <p:extLst>
      <p:ext uri="{BB962C8B-B14F-4D97-AF65-F5344CB8AC3E}">
        <p14:creationId xmlns:p14="http://schemas.microsoft.com/office/powerpoint/2010/main" val="190903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Giles’ research into these fairytale villains, he writes, “Political ref? re. Bill of Rights.” </a:t>
            </a:r>
            <a:r>
              <a:rPr lang="en-US" dirty="0">
                <a:sym typeface="Wingdings" panose="05000000000000000000" pitchFamily="2" charset="2"/>
              </a:rPr>
              <a:t></a:t>
            </a:r>
            <a:r>
              <a:rPr lang="en-US" dirty="0"/>
              <a:t> the act of The Gentlemen taking away the townspeople’s voices can be interpreted as symbolic</a:t>
            </a:r>
          </a:p>
          <a:p>
            <a:r>
              <a:rPr lang="en-US" dirty="0"/>
              <a:t>The silence that results isolates the members of the community and weakens their attempts to fight off the evil (Shade, 2005)</a:t>
            </a:r>
          </a:p>
          <a:p>
            <a:r>
              <a:rPr lang="en-US" dirty="0"/>
              <a:t>The silencing that The Gentlemen do can be seen as a metaphor for the way evil is spread, by interfering with communication and silencing dissent (Murray, 2009)</a:t>
            </a:r>
          </a:p>
          <a:p>
            <a:r>
              <a:rPr lang="en-US" dirty="0"/>
              <a:t>The actions of The Gentlemen can be compared to those of authoritarian leaders who censor their citizens and take away freedom of speech so no one can speak about their evil deeds and overthrow them (</a:t>
            </a:r>
            <a:r>
              <a:rPr lang="en-US" dirty="0" err="1"/>
              <a:t>Russomanno</a:t>
            </a:r>
            <a:r>
              <a:rPr lang="en-US" dirty="0"/>
              <a:t>, 2020)</a:t>
            </a:r>
          </a:p>
          <a:p>
            <a:pPr lvl="1"/>
            <a:r>
              <a:rPr lang="en-US" dirty="0"/>
              <a:t>Under a censorship regime, the government cannot be held accountable because the political voices of the public and the media are censored to conceal truths</a:t>
            </a:r>
          </a:p>
          <a:p>
            <a:pPr lvl="0"/>
            <a:r>
              <a:rPr lang="en-US" dirty="0"/>
              <a:t>The issue of communication is dynamic; nonverbal communication can be more important than verbal communication, since it can allow a person to communicate how they really feel without limiting themselves by words, but on the other hand, lack of verbal communication can also cause society to crumble and permit citizens to be oppressed</a:t>
            </a:r>
          </a:p>
        </p:txBody>
      </p:sp>
    </p:spTree>
    <p:extLst>
      <p:ext uri="{BB962C8B-B14F-4D97-AF65-F5344CB8AC3E}">
        <p14:creationId xmlns:p14="http://schemas.microsoft.com/office/powerpoint/2010/main" val="148554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Ultimately, televised apocalyptic narratives can be just as effective as written narratives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Image Source: https://www.youtube.com/watch?v=iCaRK5qo3KI</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Context: Buffy and Riley defeat The Gentlemen</a:t>
            </a:r>
          </a:p>
        </p:txBody>
      </p:sp>
    </p:spTree>
    <p:extLst>
      <p:ext uri="{BB962C8B-B14F-4D97-AF65-F5344CB8AC3E}">
        <p14:creationId xmlns:p14="http://schemas.microsoft.com/office/powerpoint/2010/main" val="226204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 https://www.businessinsider.com.au/buffy-episode-hush-was-a-masterpiece-2014-7</a:t>
            </a:r>
          </a:p>
          <a:p>
            <a:pPr lvl="1"/>
            <a:r>
              <a:rPr lang="en-US" dirty="0"/>
              <a:t>Context: The Gentlemen applaud each other after successfully obtaining another human heart</a:t>
            </a:r>
          </a:p>
        </p:txBody>
      </p:sp>
    </p:spTree>
    <p:extLst>
      <p:ext uri="{BB962C8B-B14F-4D97-AF65-F5344CB8AC3E}">
        <p14:creationId xmlns:p14="http://schemas.microsoft.com/office/powerpoint/2010/main" val="352882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Created/produced by Joss </a:t>
            </a:r>
            <a:r>
              <a:rPr lang="en-US" dirty="0" err="1"/>
              <a:t>Whedon</a:t>
            </a: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epitome of the apocalypse genre</a:t>
            </a: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Image Source: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https://www.express.co.uk/showbiz/tv-radio/1002958/Buffy-the-vampire-slayer-reboot-2018-release-date-cast-plot-trailer-joss-Whedon-podcast</a:t>
            </a:r>
            <a:endParaRPr lang="en-US" dirty="0"/>
          </a:p>
        </p:txBody>
      </p:sp>
    </p:spTree>
    <p:extLst>
      <p:ext uri="{BB962C8B-B14F-4D97-AF65-F5344CB8AC3E}">
        <p14:creationId xmlns:p14="http://schemas.microsoft.com/office/powerpoint/2010/main" val="401343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A brief introduction to The Gentlemen, the villains of this episode</a:t>
            </a:r>
          </a:p>
          <a:p>
            <a:pPr marL="171450" lvl="0" indent="-171450" algn="l" rtl="0">
              <a:spcBef>
                <a:spcPts val="0"/>
              </a:spcBef>
              <a:spcAft>
                <a:spcPts val="0"/>
              </a:spcAft>
            </a:pPr>
            <a:r>
              <a:rPr lang="en-US" dirty="0"/>
              <a:t>Image Source: https://www.youtube.com/watch?v=KKfNuMWO128</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17 minutes of the 44-minute episode contain actual dialogue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of stunning visuals, an amazing film score, and exaggerated examples of nonverbal communication</a:t>
            </a:r>
            <a:endParaRPr lang="en-US" dirty="0"/>
          </a:p>
          <a:p>
            <a:pPr marL="171450" lvl="0" indent="-171450" algn="l" rtl="0">
              <a:spcBef>
                <a:spcPts val="0"/>
              </a:spcBef>
              <a:spcAft>
                <a:spcPts val="0"/>
              </a:spcAft>
            </a:pPr>
            <a:r>
              <a:rPr lang="en-US" dirty="0"/>
              <a:t>Image Source: https://www.pinterest.com/pin/249175791853792903/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Gentlemen coming to town is not the sole conflict of the episode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the focus is on communication/miscommunication </a:t>
            </a:r>
            <a:endParaRPr lang="en-US" dirty="0"/>
          </a:p>
        </p:txBody>
      </p:sp>
    </p:spTree>
    <p:extLst>
      <p:ext uri="{BB962C8B-B14F-4D97-AF65-F5344CB8AC3E}">
        <p14:creationId xmlns:p14="http://schemas.microsoft.com/office/powerpoint/2010/main" val="385200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Verbal language, like speech, can act as a barrier to communication because it limits a person’s ability to express how they feel (Dornan, 2017)</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Language can interfere with communication because people tend to “use language as white noise” and “misuse it horribly” sometimes, like by telling lies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Whedon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2003)</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use of language can be considered locutionary and conveys little meaning (Jenkins &amp; Stuart, 2003)</a:t>
            </a:r>
          </a:p>
        </p:txBody>
      </p:sp>
    </p:spTree>
    <p:extLst>
      <p:ext uri="{BB962C8B-B14F-4D97-AF65-F5344CB8AC3E}">
        <p14:creationId xmlns:p14="http://schemas.microsoft.com/office/powerpoint/2010/main" val="9065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third of the episode contains the most dialogue, and yet it is full of miscommunication, arguments, and characters withholding information from other characters</a:t>
            </a:r>
            <a:endParaRPr lang="en-US" dirty="0"/>
          </a:p>
          <a:p>
            <a:r>
              <a:rPr lang="en-US" dirty="0"/>
              <a:t>Image Sources (left to right): https://www.syfy.com/syfywire/the-worst-boyfriends-of-buffy-the-vampire-slayer, http://www.bbc.co.uk/cult/buffy/gallery/season5/anyaxander_s5.shtml, &amp; https://en.wikipedia.org/wiki/Willow_Rosenberg</a:t>
            </a:r>
          </a:p>
        </p:txBody>
      </p:sp>
    </p:spTree>
    <p:extLst>
      <p:ext uri="{BB962C8B-B14F-4D97-AF65-F5344CB8AC3E}">
        <p14:creationId xmlns:p14="http://schemas.microsoft.com/office/powerpoint/2010/main" val="145423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By removing the characters’ ability to speak, it forces them to rely on nonverbal communication to solve their issues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Initially, the characters are distraught and confused by their sudden loss of speech, but as the episode progresses, the characters work past this barrier by using nonverbal communication techniques and are even able to express themselves more fully that if they had used speech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nonverbal communication techniques utilized are perlocutionary – they convey deeper meaning and evoke action (Jenkins &amp; Stuart, 2003)</a:t>
            </a:r>
            <a:endParaRPr lang="en-US" dirty="0"/>
          </a:p>
          <a:p>
            <a:r>
              <a:rPr lang="en-US" dirty="0"/>
              <a:t>Image Sources (left to right): http://offline.buffy.de/outlink_en.php?module=/webserver/offline/angel.fcpages.com/csriley2.html, http://images2.fanpop.com/image/photos/10100000/Hush-4x10-buffy-the-vampire-slayer-10138964-852-479.jpg, &amp; https://filmschoolrejects.com/buffy-hush/</a:t>
            </a:r>
          </a:p>
        </p:txBody>
      </p:sp>
    </p:spTree>
    <p:extLst>
      <p:ext uri="{BB962C8B-B14F-4D97-AF65-F5344CB8AC3E}">
        <p14:creationId xmlns:p14="http://schemas.microsoft.com/office/powerpoint/2010/main" val="269518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message of this episode comes from the commentary on language and communication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While talking is important, it is more important for people to be able to fully convey their emotions without misusing language as white noise or as a means of avoiding the truth, which can sometimes be easier to convey through nonverbal communication</a:t>
            </a:r>
          </a:p>
          <a:p>
            <a:r>
              <a:rPr lang="en-US" sz="1800" dirty="0">
                <a:effectLst/>
                <a:latin typeface="Calibri" panose="020F0502020204030204" pitchFamily="34" charset="0"/>
                <a:cs typeface="Times New Roman" panose="02020603050405020304" pitchFamily="18" charset="0"/>
              </a:rPr>
              <a:t>Unconventional</a:t>
            </a:r>
            <a:endParaRPr lang="en-US" dirty="0"/>
          </a:p>
        </p:txBody>
      </p:sp>
    </p:spTree>
    <p:extLst>
      <p:ext uri="{BB962C8B-B14F-4D97-AF65-F5344CB8AC3E}">
        <p14:creationId xmlns:p14="http://schemas.microsoft.com/office/powerpoint/2010/main" val="329590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3428981"/>
            <a:ext cx="9144000" cy="171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0" y="940950"/>
            <a:ext cx="9144000" cy="326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568225" y="2161800"/>
            <a:ext cx="60075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chemeClr val="dk2"/>
              </a:buClr>
              <a:buSzPts val="3000"/>
              <a:buChar char="▪"/>
              <a:defRPr sz="3000" i="1">
                <a:solidFill>
                  <a:schemeClr val="dk2"/>
                </a:solidFill>
              </a:defRPr>
            </a:lvl1pPr>
            <a:lvl2pPr marL="914400" lvl="1" indent="-419100" algn="ctr" rtl="0">
              <a:spcBef>
                <a:spcPts val="0"/>
              </a:spcBef>
              <a:spcAft>
                <a:spcPts val="0"/>
              </a:spcAft>
              <a:buClr>
                <a:schemeClr val="dk2"/>
              </a:buClr>
              <a:buSzPts val="3000"/>
              <a:buChar char="▫"/>
              <a:defRPr sz="3000" i="1">
                <a:solidFill>
                  <a:schemeClr val="dk2"/>
                </a:solidFill>
              </a:defRPr>
            </a:lvl2pPr>
            <a:lvl3pPr marL="1371600" lvl="2" indent="-419100" algn="ctr" rtl="0">
              <a:spcBef>
                <a:spcPts val="0"/>
              </a:spcBef>
              <a:spcAft>
                <a:spcPts val="0"/>
              </a:spcAft>
              <a:buClr>
                <a:schemeClr val="dk2"/>
              </a:buClr>
              <a:buSzPts val="3000"/>
              <a:buChar char="▫"/>
              <a:defRPr sz="3000" i="1">
                <a:solidFill>
                  <a:schemeClr val="dk2"/>
                </a:solidFill>
              </a:defRPr>
            </a:lvl3pPr>
            <a:lvl4pPr marL="1828800" lvl="3" indent="-419100" algn="ctr" rtl="0">
              <a:spcBef>
                <a:spcPts val="0"/>
              </a:spcBef>
              <a:spcAft>
                <a:spcPts val="0"/>
              </a:spcAft>
              <a:buClr>
                <a:schemeClr val="dk2"/>
              </a:buClr>
              <a:buSzPts val="3000"/>
              <a:buChar char="▫"/>
              <a:defRPr sz="3000" i="1">
                <a:solidFill>
                  <a:schemeClr val="dk2"/>
                </a:solidFill>
              </a:defRPr>
            </a:lvl4pPr>
            <a:lvl5pPr marL="2286000" lvl="4" indent="-419100" algn="ctr" rtl="0">
              <a:spcBef>
                <a:spcPts val="0"/>
              </a:spcBef>
              <a:spcAft>
                <a:spcPts val="0"/>
              </a:spcAft>
              <a:buClr>
                <a:schemeClr val="dk2"/>
              </a:buClr>
              <a:buSzPts val="3000"/>
              <a:buChar char="▫"/>
              <a:defRPr sz="3000" i="1">
                <a:solidFill>
                  <a:schemeClr val="dk2"/>
                </a:solidFill>
              </a:defRPr>
            </a:lvl5pPr>
            <a:lvl6pPr marL="2743200" lvl="5" indent="-419100" algn="ctr" rtl="0">
              <a:spcBef>
                <a:spcPts val="0"/>
              </a:spcBef>
              <a:spcAft>
                <a:spcPts val="0"/>
              </a:spcAft>
              <a:buClr>
                <a:schemeClr val="dk2"/>
              </a:buClr>
              <a:buSzPts val="3000"/>
              <a:buChar char="▫"/>
              <a:defRPr sz="3000" i="1">
                <a:solidFill>
                  <a:schemeClr val="dk2"/>
                </a:solidFill>
              </a:defRPr>
            </a:lvl6pPr>
            <a:lvl7pPr marL="3200400" lvl="6" indent="-419100" algn="ctr" rtl="0">
              <a:spcBef>
                <a:spcPts val="0"/>
              </a:spcBef>
              <a:spcAft>
                <a:spcPts val="0"/>
              </a:spcAft>
              <a:buClr>
                <a:schemeClr val="dk2"/>
              </a:buClr>
              <a:buSzPts val="3000"/>
              <a:buChar char="▫"/>
              <a:defRPr sz="3000" i="1">
                <a:solidFill>
                  <a:schemeClr val="dk2"/>
                </a:solidFill>
              </a:defRPr>
            </a:lvl7pPr>
            <a:lvl8pPr marL="3657600" lvl="7" indent="-419100" algn="ctr" rtl="0">
              <a:spcBef>
                <a:spcPts val="0"/>
              </a:spcBef>
              <a:spcAft>
                <a:spcPts val="0"/>
              </a:spcAft>
              <a:buClr>
                <a:schemeClr val="dk2"/>
              </a:buClr>
              <a:buSzPts val="3000"/>
              <a:buChar char="▫"/>
              <a:defRPr sz="3000" i="1">
                <a:solidFill>
                  <a:schemeClr val="dk2"/>
                </a:solidFill>
              </a:defRPr>
            </a:lvl8pPr>
            <a:lvl9pPr marL="4114800" lvl="8" indent="-419100" algn="ctr">
              <a:spcBef>
                <a:spcPts val="0"/>
              </a:spcBef>
              <a:spcAft>
                <a:spcPts val="0"/>
              </a:spcAft>
              <a:buClr>
                <a:schemeClr val="dk2"/>
              </a:buClr>
              <a:buSzPts val="3000"/>
              <a:buChar char="▫"/>
              <a:defRPr sz="3000" i="1">
                <a:solidFill>
                  <a:schemeClr val="dk2"/>
                </a:solidFill>
              </a:defRPr>
            </a:lvl9pPr>
          </a:lstStyle>
          <a:p>
            <a:endParaRPr/>
          </a:p>
        </p:txBody>
      </p:sp>
      <p:sp>
        <p:nvSpPr>
          <p:cNvPr id="20" name="Google Shape;20;p4"/>
          <p:cNvSpPr txBox="1"/>
          <p:nvPr/>
        </p:nvSpPr>
        <p:spPr>
          <a:xfrm>
            <a:off x="3593400" y="3"/>
            <a:ext cx="1957200" cy="9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Montserrat"/>
                <a:ea typeface="Montserrat"/>
                <a:cs typeface="Montserrat"/>
                <a:sym typeface="Montserrat"/>
              </a:rPr>
              <a:t>“</a:t>
            </a:r>
            <a:endParaRPr sz="9600">
              <a:solidFill>
                <a:srgbClr val="FFFFFF"/>
              </a:solidFill>
              <a:latin typeface="Montserrat"/>
              <a:ea typeface="Montserrat"/>
              <a:cs typeface="Montserrat"/>
              <a:sym typeface="Montserrat"/>
            </a:endParaRPr>
          </a:p>
        </p:txBody>
      </p:sp>
      <p:sp>
        <p:nvSpPr>
          <p:cNvPr id="21" name="Google Shape;21;p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1013325" y="1508525"/>
            <a:ext cx="7117200" cy="3188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5"/>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8675"/>
            <a:ext cx="3994500" cy="3158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body" idx="2"/>
          </p:nvPr>
        </p:nvSpPr>
        <p:spPr>
          <a:xfrm>
            <a:off x="4692275" y="1538675"/>
            <a:ext cx="3994500" cy="3158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6"/>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457200" y="1544700"/>
            <a:ext cx="2631900" cy="315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body" idx="2"/>
          </p:nvPr>
        </p:nvSpPr>
        <p:spPr>
          <a:xfrm>
            <a:off x="3223963" y="1544700"/>
            <a:ext cx="2631900" cy="315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3"/>
          </p:nvPr>
        </p:nvSpPr>
        <p:spPr>
          <a:xfrm>
            <a:off x="5990725" y="1544700"/>
            <a:ext cx="2631900" cy="315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9" name="Google Shape;39;p7"/>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i="1"/>
            </a:lvl1pPr>
          </a:lstStyle>
          <a:p>
            <a:endParaRPr/>
          </a:p>
        </p:txBody>
      </p:sp>
      <p:sp>
        <p:nvSpPr>
          <p:cNvPr id="46" name="Google Shape;46;p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9"/>
          <p:cNvSpPr/>
          <p:nvPr/>
        </p:nvSpPr>
        <p:spPr>
          <a:xfrm>
            <a:off x="0" y="3968825"/>
            <a:ext cx="9144000" cy="3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Reversed">
  <p:cSld name="BLANK_1">
    <p:bg>
      <p:bgPr>
        <a:solidFill>
          <a:srgbClr val="FFFFFF"/>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3325" y="0"/>
            <a:ext cx="7117200" cy="712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1pPr>
            <a:lvl2pPr lvl="1"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2pPr>
            <a:lvl3pPr lvl="2"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3pPr>
            <a:lvl4pPr lvl="3"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4pPr>
            <a:lvl5pPr lvl="4"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5pPr>
            <a:lvl6pPr lvl="5"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6pPr>
            <a:lvl7pPr lvl="6"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7pPr>
            <a:lvl8pPr lvl="7"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8pPr>
            <a:lvl9pPr lvl="8" algn="ctr">
              <a:spcBef>
                <a:spcPts val="0"/>
              </a:spcBef>
              <a:spcAft>
                <a:spcPts val="0"/>
              </a:spcAft>
              <a:buClr>
                <a:schemeClr val="lt1"/>
              </a:buClr>
              <a:buSzPts val="1400"/>
              <a:buFont typeface="Montserrat"/>
              <a:buNone/>
              <a:defRPr>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3325" y="1737125"/>
            <a:ext cx="7117200" cy="3188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1pPr>
            <a:lvl2pPr marL="914400" lvl="1"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2pPr>
            <a:lvl3pPr marL="1371600" lvl="2"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3pPr>
            <a:lvl4pPr marL="1828800" lvl="3"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4pPr>
            <a:lvl5pPr marL="2286000" lvl="4"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5pPr>
            <a:lvl6pPr marL="2743200" lvl="5"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6pPr>
            <a:lvl7pPr marL="3200400" lvl="6"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7pPr>
            <a:lvl8pPr marL="3657600" lvl="7"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8pPr>
            <a:lvl9pPr marL="4114800" lvl="8" indent="-381000">
              <a:spcBef>
                <a:spcPts val="0"/>
              </a:spcBef>
              <a:spcAft>
                <a:spcPts val="0"/>
              </a:spcAft>
              <a:buClr>
                <a:schemeClr val="lt1"/>
              </a:buClr>
              <a:buSzPts val="2400"/>
              <a:buFont typeface="Libre Baskerville"/>
              <a:buChar char="▫"/>
              <a:defRPr sz="2400">
                <a:solidFill>
                  <a:schemeClr val="lt1"/>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38389" y="4749900"/>
            <a:ext cx="9105600" cy="393600"/>
          </a:xfrm>
          <a:prstGeom prst="rect">
            <a:avLst/>
          </a:prstGeom>
          <a:noFill/>
          <a:ln>
            <a:noFill/>
          </a:ln>
        </p:spPr>
        <p:txBody>
          <a:bodyPr spcFirstLastPara="1" wrap="square" lIns="91425" tIns="91425" rIns="91425" bIns="91425" anchor="ctr" anchorCtr="0">
            <a:noAutofit/>
          </a:bodyPr>
          <a:lstStyle>
            <a:lvl1pPr lvl="0" algn="ctr">
              <a:buNone/>
              <a:defRPr sz="1200">
                <a:solidFill>
                  <a:schemeClr val="lt1"/>
                </a:solidFill>
                <a:latin typeface="Montserrat"/>
                <a:ea typeface="Montserrat"/>
                <a:cs typeface="Montserrat"/>
                <a:sym typeface="Montserrat"/>
              </a:defRPr>
            </a:lvl1pPr>
            <a:lvl2pPr lvl="1" algn="ctr">
              <a:buNone/>
              <a:defRPr sz="1200">
                <a:solidFill>
                  <a:schemeClr val="lt1"/>
                </a:solidFill>
                <a:latin typeface="Montserrat"/>
                <a:ea typeface="Montserrat"/>
                <a:cs typeface="Montserrat"/>
                <a:sym typeface="Montserrat"/>
              </a:defRPr>
            </a:lvl2pPr>
            <a:lvl3pPr lvl="2" algn="ctr">
              <a:buNone/>
              <a:defRPr sz="1200">
                <a:solidFill>
                  <a:schemeClr val="lt1"/>
                </a:solidFill>
                <a:latin typeface="Montserrat"/>
                <a:ea typeface="Montserrat"/>
                <a:cs typeface="Montserrat"/>
                <a:sym typeface="Montserrat"/>
              </a:defRPr>
            </a:lvl3pPr>
            <a:lvl4pPr lvl="3" algn="ctr">
              <a:buNone/>
              <a:defRPr sz="1200">
                <a:solidFill>
                  <a:schemeClr val="lt1"/>
                </a:solidFill>
                <a:latin typeface="Montserrat"/>
                <a:ea typeface="Montserrat"/>
                <a:cs typeface="Montserrat"/>
                <a:sym typeface="Montserrat"/>
              </a:defRPr>
            </a:lvl4pPr>
            <a:lvl5pPr lvl="4" algn="ctr">
              <a:buNone/>
              <a:defRPr sz="1200">
                <a:solidFill>
                  <a:schemeClr val="lt1"/>
                </a:solidFill>
                <a:latin typeface="Montserrat"/>
                <a:ea typeface="Montserrat"/>
                <a:cs typeface="Montserrat"/>
                <a:sym typeface="Montserrat"/>
              </a:defRPr>
            </a:lvl5pPr>
            <a:lvl6pPr lvl="5" algn="ctr">
              <a:buNone/>
              <a:defRPr sz="1200">
                <a:solidFill>
                  <a:schemeClr val="lt1"/>
                </a:solidFill>
                <a:latin typeface="Montserrat"/>
                <a:ea typeface="Montserrat"/>
                <a:cs typeface="Montserrat"/>
                <a:sym typeface="Montserrat"/>
              </a:defRPr>
            </a:lvl6pPr>
            <a:lvl7pPr lvl="6" algn="ctr">
              <a:buNone/>
              <a:defRPr sz="1200">
                <a:solidFill>
                  <a:schemeClr val="lt1"/>
                </a:solidFill>
                <a:latin typeface="Montserrat"/>
                <a:ea typeface="Montserrat"/>
                <a:cs typeface="Montserrat"/>
                <a:sym typeface="Montserrat"/>
              </a:defRPr>
            </a:lvl7pPr>
            <a:lvl8pPr lvl="7" algn="ctr">
              <a:buNone/>
              <a:defRPr sz="1200">
                <a:solidFill>
                  <a:schemeClr val="lt1"/>
                </a:solidFill>
                <a:latin typeface="Montserrat"/>
                <a:ea typeface="Montserrat"/>
                <a:cs typeface="Montserrat"/>
                <a:sym typeface="Montserrat"/>
              </a:defRPr>
            </a:lvl8pPr>
            <a:lvl9pPr lvl="8" algn="ctr">
              <a:buNone/>
              <a:defRPr sz="1200">
                <a:solidFill>
                  <a:schemeClr val="lt1"/>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iCaRK5qo3KI?feature=oembed" TargetMode="External"/><Relationship Id="rId5" Type="http://schemas.openxmlformats.org/officeDocument/2006/relationships/image" Target="../media/image1.jp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gn.com/articles/2003/05/19/joss-whedon-interview" TargetMode="External"/><Relationship Id="rId2" Type="http://schemas.openxmlformats.org/officeDocument/2006/relationships/hyperlink" Target="https://wellcomecollection.org/articles/WsT4Ex8AAHruGfWh" TargetMode="Externa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hyperlink" Target="https://www.businessinsider.com/buffy-episode-hush-was-a-masterpiece-2014-7" TargetMode="External"/><Relationship Id="rId4" Type="http://schemas.openxmlformats.org/officeDocument/2006/relationships/hyperlink" Target="https://tv.avclub.com/buffy-the-vampire-slayer-hush-doomed-a-new-ma-1798206906"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KKfNuMWO128?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526823" y="795710"/>
            <a:ext cx="8090354" cy="20107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i="1" dirty="0"/>
              <a:t>Buffy</a:t>
            </a:r>
            <a:r>
              <a:rPr lang="en-US" sz="4000" dirty="0"/>
              <a:t> as an Apocalyptic Narrative</a:t>
            </a:r>
            <a:endParaRPr sz="4000" dirty="0"/>
          </a:p>
        </p:txBody>
      </p:sp>
      <p:pic>
        <p:nvPicPr>
          <p:cNvPr id="3" name="Picture 2" descr="A picture containing shape&#10;&#10;Description automatically generated">
            <a:extLst>
              <a:ext uri="{FF2B5EF4-FFF2-40B4-BE49-F238E27FC236}">
                <a16:creationId xmlns:a16="http://schemas.microsoft.com/office/drawing/2014/main" id="{DDEB0697-D112-4C07-9859-2ADF35A2DD7E}"/>
              </a:ext>
            </a:extLst>
          </p:cNvPr>
          <p:cNvPicPr>
            <a:picLocks noChangeAspect="1"/>
          </p:cNvPicPr>
          <p:nvPr/>
        </p:nvPicPr>
        <p:blipFill>
          <a:blip r:embed="rId3"/>
          <a:stretch>
            <a:fillRect/>
          </a:stretch>
        </p:blipFill>
        <p:spPr>
          <a:xfrm>
            <a:off x="3815371" y="3640994"/>
            <a:ext cx="1513258" cy="1201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69BE-410E-4338-9B41-7DBA88741122}"/>
              </a:ext>
            </a:extLst>
          </p:cNvPr>
          <p:cNvSpPr>
            <a:spLocks noGrp="1"/>
          </p:cNvSpPr>
          <p:nvPr>
            <p:ph type="title"/>
          </p:nvPr>
        </p:nvSpPr>
        <p:spPr/>
        <p:txBody>
          <a:bodyPr/>
          <a:lstStyle/>
          <a:p>
            <a:r>
              <a:rPr lang="en-US" sz="1800" dirty="0"/>
              <a:t>Disruption of Normal Life</a:t>
            </a:r>
          </a:p>
        </p:txBody>
      </p:sp>
      <p:sp>
        <p:nvSpPr>
          <p:cNvPr id="3" name="Text Placeholder 2">
            <a:extLst>
              <a:ext uri="{FF2B5EF4-FFF2-40B4-BE49-F238E27FC236}">
                <a16:creationId xmlns:a16="http://schemas.microsoft.com/office/drawing/2014/main" id="{07F6B686-93AA-47EB-941A-B6F76AAFED26}"/>
              </a:ext>
            </a:extLst>
          </p:cNvPr>
          <p:cNvSpPr>
            <a:spLocks noGrp="1"/>
          </p:cNvSpPr>
          <p:nvPr>
            <p:ph type="body" idx="1"/>
          </p:nvPr>
        </p:nvSpPr>
        <p:spPr>
          <a:xfrm>
            <a:off x="391292" y="1508525"/>
            <a:ext cx="4435746" cy="3188700"/>
          </a:xfrm>
        </p:spPr>
        <p:txBody>
          <a:bodyPr/>
          <a:lstStyle/>
          <a:p>
            <a:r>
              <a:rPr lang="en-US" sz="1600" dirty="0"/>
              <a:t>Chaos</a:t>
            </a:r>
          </a:p>
          <a:p>
            <a:pPr lvl="1"/>
            <a:r>
              <a:rPr lang="en-US" sz="1600" dirty="0"/>
              <a:t>Initial confusion/hysteria</a:t>
            </a:r>
          </a:p>
          <a:p>
            <a:pPr lvl="1"/>
            <a:r>
              <a:rPr lang="en-US" sz="1600" dirty="0"/>
              <a:t>People wandering around town aimlessly</a:t>
            </a:r>
          </a:p>
          <a:p>
            <a:pPr lvl="1"/>
            <a:r>
              <a:rPr lang="en-US" sz="1600" dirty="0"/>
              <a:t>Bank is closed but liquor store is still open</a:t>
            </a:r>
          </a:p>
          <a:p>
            <a:pPr lvl="1"/>
            <a:r>
              <a:rPr lang="en-US" sz="1600" dirty="0"/>
              <a:t>Preacher leading a reading of Revelation 15:1</a:t>
            </a:r>
          </a:p>
          <a:p>
            <a:pPr lvl="1"/>
            <a:r>
              <a:rPr lang="en-US" sz="1600" dirty="0"/>
              <a:t>People selling whiteboards for $10 each</a:t>
            </a:r>
          </a:p>
          <a:p>
            <a:pPr lvl="1"/>
            <a:r>
              <a:rPr lang="en-US" sz="1600" dirty="0"/>
              <a:t>Later: Fights, fires, vandalism</a:t>
            </a:r>
          </a:p>
        </p:txBody>
      </p:sp>
      <p:sp>
        <p:nvSpPr>
          <p:cNvPr id="4" name="Slide Number Placeholder 3">
            <a:extLst>
              <a:ext uri="{FF2B5EF4-FFF2-40B4-BE49-F238E27FC236}">
                <a16:creationId xmlns:a16="http://schemas.microsoft.com/office/drawing/2014/main" id="{098FA602-7B68-4B85-BBC7-55FD08FEFA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6" name="Picture 5" descr="A picture containing outdoor, person&#10;&#10;Description automatically generated">
            <a:extLst>
              <a:ext uri="{FF2B5EF4-FFF2-40B4-BE49-F238E27FC236}">
                <a16:creationId xmlns:a16="http://schemas.microsoft.com/office/drawing/2014/main" id="{A6F2F29C-DE43-40F9-9FB3-01523795D65E}"/>
              </a:ext>
            </a:extLst>
          </p:cNvPr>
          <p:cNvPicPr>
            <a:picLocks noChangeAspect="1"/>
          </p:cNvPicPr>
          <p:nvPr/>
        </p:nvPicPr>
        <p:blipFill>
          <a:blip r:embed="rId3"/>
          <a:stretch>
            <a:fillRect/>
          </a:stretch>
        </p:blipFill>
        <p:spPr>
          <a:xfrm>
            <a:off x="5440525" y="1836730"/>
            <a:ext cx="3312183" cy="2484137"/>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1CBEB162-DCA4-44B4-800B-5448C2365811}"/>
              </a:ext>
            </a:extLst>
          </p:cNvPr>
          <p:cNvPicPr>
            <a:picLocks noChangeAspect="1"/>
          </p:cNvPicPr>
          <p:nvPr/>
        </p:nvPicPr>
        <p:blipFill>
          <a:blip r:embed="rId4"/>
          <a:stretch>
            <a:fillRect/>
          </a:stretch>
        </p:blipFill>
        <p:spPr>
          <a:xfrm>
            <a:off x="4195331" y="752435"/>
            <a:ext cx="753188" cy="598120"/>
          </a:xfrm>
          <a:prstGeom prst="rect">
            <a:avLst/>
          </a:prstGeom>
        </p:spPr>
      </p:pic>
    </p:spTree>
    <p:extLst>
      <p:ext uri="{BB962C8B-B14F-4D97-AF65-F5344CB8AC3E}">
        <p14:creationId xmlns:p14="http://schemas.microsoft.com/office/powerpoint/2010/main" val="117856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CC90-BE1F-4783-940A-C871764CF4F4}"/>
              </a:ext>
            </a:extLst>
          </p:cNvPr>
          <p:cNvSpPr>
            <a:spLocks noGrp="1"/>
          </p:cNvSpPr>
          <p:nvPr>
            <p:ph type="title"/>
          </p:nvPr>
        </p:nvSpPr>
        <p:spPr/>
        <p:txBody>
          <a:bodyPr/>
          <a:lstStyle/>
          <a:p>
            <a:r>
              <a:rPr lang="en-US" sz="1800" dirty="0"/>
              <a:t>Comparison</a:t>
            </a:r>
          </a:p>
        </p:txBody>
      </p:sp>
      <p:sp>
        <p:nvSpPr>
          <p:cNvPr id="3" name="Text Placeholder 2">
            <a:extLst>
              <a:ext uri="{FF2B5EF4-FFF2-40B4-BE49-F238E27FC236}">
                <a16:creationId xmlns:a16="http://schemas.microsoft.com/office/drawing/2014/main" id="{30FA9A4D-DA73-4E10-9C80-48E11F64B8E5}"/>
              </a:ext>
            </a:extLst>
          </p:cNvPr>
          <p:cNvSpPr>
            <a:spLocks noGrp="1"/>
          </p:cNvSpPr>
          <p:nvPr>
            <p:ph type="body" idx="1"/>
          </p:nvPr>
        </p:nvSpPr>
        <p:spPr>
          <a:xfrm>
            <a:off x="655983" y="1508525"/>
            <a:ext cx="7825408" cy="3188700"/>
          </a:xfrm>
        </p:spPr>
        <p:txBody>
          <a:bodyPr/>
          <a:lstStyle/>
          <a:p>
            <a:r>
              <a:rPr lang="en-US" sz="1800" dirty="0"/>
              <a:t>Reliance and dependence of citizens on alcohol</a:t>
            </a:r>
          </a:p>
          <a:p>
            <a:pPr lvl="1"/>
            <a:r>
              <a:rPr lang="en-US" sz="1800" i="1" dirty="0"/>
              <a:t>Future Home of the Living God</a:t>
            </a:r>
          </a:p>
          <a:p>
            <a:r>
              <a:rPr lang="en-US" sz="1800" dirty="0"/>
              <a:t>Rampant capitalism </a:t>
            </a:r>
          </a:p>
          <a:p>
            <a:pPr lvl="1"/>
            <a:r>
              <a:rPr lang="en-US" sz="1800" i="1" dirty="0"/>
              <a:t>The Year of the Flood,</a:t>
            </a:r>
            <a:r>
              <a:rPr lang="en-US" sz="1800" dirty="0"/>
              <a:t> </a:t>
            </a:r>
            <a:r>
              <a:rPr lang="en-US" sz="1800" i="1" dirty="0"/>
              <a:t>Zone One</a:t>
            </a:r>
          </a:p>
          <a:p>
            <a:r>
              <a:rPr lang="en-US" sz="1800" dirty="0"/>
              <a:t>Seeking an explanation through religion for the destruction that has been caused</a:t>
            </a:r>
          </a:p>
          <a:p>
            <a:pPr lvl="1"/>
            <a:r>
              <a:rPr lang="en-US" sz="1800" i="1" dirty="0"/>
              <a:t>Future Home of the Living God, The Year of the Flood, Station Eleven</a:t>
            </a:r>
          </a:p>
          <a:p>
            <a:r>
              <a:rPr lang="en-US" sz="1800" dirty="0"/>
              <a:t>Social collapse, people fighting, &amp; stores being ransacked</a:t>
            </a:r>
          </a:p>
          <a:p>
            <a:pPr lvl="1"/>
            <a:r>
              <a:rPr lang="en-US" sz="1800" dirty="0"/>
              <a:t>Pretty much every novel</a:t>
            </a:r>
          </a:p>
        </p:txBody>
      </p:sp>
      <p:sp>
        <p:nvSpPr>
          <p:cNvPr id="4" name="Slide Number Placeholder 3">
            <a:extLst>
              <a:ext uri="{FF2B5EF4-FFF2-40B4-BE49-F238E27FC236}">
                <a16:creationId xmlns:a16="http://schemas.microsoft.com/office/drawing/2014/main" id="{47BABD94-E95C-4ABB-9C01-F0A88543DF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5" name="Picture 4" descr="A picture containing shape&#10;&#10;Description automatically generated">
            <a:extLst>
              <a:ext uri="{FF2B5EF4-FFF2-40B4-BE49-F238E27FC236}">
                <a16:creationId xmlns:a16="http://schemas.microsoft.com/office/drawing/2014/main" id="{495D762E-617D-4EA1-A7CC-982CBCA36EE4}"/>
              </a:ext>
            </a:extLst>
          </p:cNvPr>
          <p:cNvPicPr>
            <a:picLocks noChangeAspect="1"/>
          </p:cNvPicPr>
          <p:nvPr/>
        </p:nvPicPr>
        <p:blipFill>
          <a:blip r:embed="rId2"/>
          <a:stretch>
            <a:fillRect/>
          </a:stretch>
        </p:blipFill>
        <p:spPr>
          <a:xfrm>
            <a:off x="4195331" y="744997"/>
            <a:ext cx="753188" cy="598120"/>
          </a:xfrm>
          <a:prstGeom prst="rect">
            <a:avLst/>
          </a:prstGeom>
        </p:spPr>
      </p:pic>
    </p:spTree>
    <p:extLst>
      <p:ext uri="{BB962C8B-B14F-4D97-AF65-F5344CB8AC3E}">
        <p14:creationId xmlns:p14="http://schemas.microsoft.com/office/powerpoint/2010/main" val="205019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6935-F391-46D2-B7B8-2B29970FE039}"/>
              </a:ext>
            </a:extLst>
          </p:cNvPr>
          <p:cNvSpPr>
            <a:spLocks noGrp="1"/>
          </p:cNvSpPr>
          <p:nvPr>
            <p:ph type="title"/>
          </p:nvPr>
        </p:nvSpPr>
        <p:spPr/>
        <p:txBody>
          <a:bodyPr/>
          <a:lstStyle/>
          <a:p>
            <a:r>
              <a:rPr lang="en-US" sz="1800" dirty="0"/>
              <a:t>Fear/Paranoia</a:t>
            </a:r>
          </a:p>
        </p:txBody>
      </p:sp>
      <p:sp>
        <p:nvSpPr>
          <p:cNvPr id="3" name="Text Placeholder 2">
            <a:extLst>
              <a:ext uri="{FF2B5EF4-FFF2-40B4-BE49-F238E27FC236}">
                <a16:creationId xmlns:a16="http://schemas.microsoft.com/office/drawing/2014/main" id="{9D17C746-4371-45C4-9DD3-B26BB3CD37AD}"/>
              </a:ext>
            </a:extLst>
          </p:cNvPr>
          <p:cNvSpPr>
            <a:spLocks noGrp="1"/>
          </p:cNvSpPr>
          <p:nvPr>
            <p:ph type="body" idx="1"/>
          </p:nvPr>
        </p:nvSpPr>
        <p:spPr>
          <a:xfrm>
            <a:off x="553017" y="1508525"/>
            <a:ext cx="3919455" cy="3188700"/>
          </a:xfrm>
        </p:spPr>
        <p:txBody>
          <a:bodyPr/>
          <a:lstStyle/>
          <a:p>
            <a:r>
              <a:rPr lang="en-US" sz="2000" dirty="0"/>
              <a:t>The Gentlemen &amp; their footmen</a:t>
            </a:r>
          </a:p>
          <a:p>
            <a:pPr lvl="1"/>
            <a:r>
              <a:rPr lang="en-US" sz="2000" dirty="0"/>
              <a:t>Childhood dream</a:t>
            </a:r>
          </a:p>
          <a:p>
            <a:pPr lvl="1"/>
            <a:r>
              <a:rPr lang="en-US" sz="2000" dirty="0"/>
              <a:t>Nosferatu, Pinhead, Mr. Burns – anything creepy, classical, nightmarish</a:t>
            </a:r>
          </a:p>
          <a:p>
            <a:r>
              <a:rPr lang="en-US" sz="2000" dirty="0"/>
              <a:t>Local authorities</a:t>
            </a:r>
          </a:p>
          <a:p>
            <a:pPr lvl="1"/>
            <a:r>
              <a:rPr lang="en-US" sz="2000" dirty="0"/>
              <a:t>Laryngitis caused by flu vaccinations?</a:t>
            </a:r>
          </a:p>
        </p:txBody>
      </p:sp>
      <p:sp>
        <p:nvSpPr>
          <p:cNvPr id="4" name="Slide Number Placeholder 3">
            <a:extLst>
              <a:ext uri="{FF2B5EF4-FFF2-40B4-BE49-F238E27FC236}">
                <a16:creationId xmlns:a16="http://schemas.microsoft.com/office/drawing/2014/main" id="{96C0977C-39A1-476B-92B6-730AADD4DF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5" name="Picture 4" descr="A picture containing shape&#10;&#10;Description automatically generated">
            <a:extLst>
              <a:ext uri="{FF2B5EF4-FFF2-40B4-BE49-F238E27FC236}">
                <a16:creationId xmlns:a16="http://schemas.microsoft.com/office/drawing/2014/main" id="{7C43B184-B64D-42E2-AC6E-3D2EBFE46087}"/>
              </a:ext>
            </a:extLst>
          </p:cNvPr>
          <p:cNvPicPr>
            <a:picLocks noChangeAspect="1"/>
          </p:cNvPicPr>
          <p:nvPr/>
        </p:nvPicPr>
        <p:blipFill>
          <a:blip r:embed="rId3"/>
          <a:stretch>
            <a:fillRect/>
          </a:stretch>
        </p:blipFill>
        <p:spPr>
          <a:xfrm>
            <a:off x="4195331" y="746340"/>
            <a:ext cx="753188" cy="598120"/>
          </a:xfrm>
          <a:prstGeom prst="rect">
            <a:avLst/>
          </a:prstGeom>
        </p:spPr>
      </p:pic>
      <p:pic>
        <p:nvPicPr>
          <p:cNvPr id="7" name="Picture 6" descr="A picture containing text, person, person, necktie&#10;&#10;Description automatically generated">
            <a:extLst>
              <a:ext uri="{FF2B5EF4-FFF2-40B4-BE49-F238E27FC236}">
                <a16:creationId xmlns:a16="http://schemas.microsoft.com/office/drawing/2014/main" id="{D7FA42FB-E1B9-4F43-ADD9-77320FA390E3}"/>
              </a:ext>
            </a:extLst>
          </p:cNvPr>
          <p:cNvPicPr>
            <a:picLocks noChangeAspect="1"/>
          </p:cNvPicPr>
          <p:nvPr/>
        </p:nvPicPr>
        <p:blipFill>
          <a:blip r:embed="rId4"/>
          <a:stretch>
            <a:fillRect/>
          </a:stretch>
        </p:blipFill>
        <p:spPr>
          <a:xfrm>
            <a:off x="4876799" y="1712073"/>
            <a:ext cx="3830950" cy="2781603"/>
          </a:xfrm>
          <a:prstGeom prst="rect">
            <a:avLst/>
          </a:prstGeom>
        </p:spPr>
      </p:pic>
    </p:spTree>
    <p:extLst>
      <p:ext uri="{BB962C8B-B14F-4D97-AF65-F5344CB8AC3E}">
        <p14:creationId xmlns:p14="http://schemas.microsoft.com/office/powerpoint/2010/main" val="8094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E2DD-395B-48EB-A341-533155D23484}"/>
              </a:ext>
            </a:extLst>
          </p:cNvPr>
          <p:cNvSpPr>
            <a:spLocks noGrp="1"/>
          </p:cNvSpPr>
          <p:nvPr>
            <p:ph type="title"/>
          </p:nvPr>
        </p:nvSpPr>
        <p:spPr/>
        <p:txBody>
          <a:bodyPr/>
          <a:lstStyle/>
          <a:p>
            <a:r>
              <a:rPr lang="en-US" sz="1800" dirty="0"/>
              <a:t>Political Commentary</a:t>
            </a:r>
          </a:p>
        </p:txBody>
      </p:sp>
      <p:sp>
        <p:nvSpPr>
          <p:cNvPr id="3" name="Text Placeholder 2">
            <a:extLst>
              <a:ext uri="{FF2B5EF4-FFF2-40B4-BE49-F238E27FC236}">
                <a16:creationId xmlns:a16="http://schemas.microsoft.com/office/drawing/2014/main" id="{AFF6892E-5775-47A5-AFA9-C5FEAE37BAFC}"/>
              </a:ext>
            </a:extLst>
          </p:cNvPr>
          <p:cNvSpPr>
            <a:spLocks noGrp="1"/>
          </p:cNvSpPr>
          <p:nvPr>
            <p:ph type="body" idx="1"/>
          </p:nvPr>
        </p:nvSpPr>
        <p:spPr/>
        <p:txBody>
          <a:bodyPr/>
          <a:lstStyle/>
          <a:p>
            <a:r>
              <a:rPr lang="en-US" sz="1800" dirty="0"/>
              <a:t>Bill of Rights</a:t>
            </a:r>
          </a:p>
          <a:p>
            <a:pPr lvl="1"/>
            <a:r>
              <a:rPr lang="en-US" sz="1800" dirty="0"/>
              <a:t>Freedom of speech</a:t>
            </a:r>
          </a:p>
          <a:p>
            <a:pPr lvl="2"/>
            <a:r>
              <a:rPr lang="en-US" sz="1800" dirty="0"/>
              <a:t>The Gentlemen are comparable to authoritarian leaders who censor their citizens</a:t>
            </a:r>
          </a:p>
          <a:p>
            <a:pPr lvl="3"/>
            <a:r>
              <a:rPr lang="en-US" sz="1800" dirty="0"/>
              <a:t>Censorship helps oppress</a:t>
            </a:r>
          </a:p>
          <a:p>
            <a:pPr marL="990600" lvl="2" indent="0">
              <a:buNone/>
            </a:pPr>
            <a:endParaRPr lang="en-US" sz="1800" dirty="0"/>
          </a:p>
          <a:p>
            <a:r>
              <a:rPr lang="en-US" sz="1800" dirty="0"/>
              <a:t>Ultimately, speech (and free speech) is essential because it allows for some form of governmental accountability</a:t>
            </a:r>
          </a:p>
        </p:txBody>
      </p:sp>
      <p:sp>
        <p:nvSpPr>
          <p:cNvPr id="4" name="Slide Number Placeholder 3">
            <a:extLst>
              <a:ext uri="{FF2B5EF4-FFF2-40B4-BE49-F238E27FC236}">
                <a16:creationId xmlns:a16="http://schemas.microsoft.com/office/drawing/2014/main" id="{0AE5BFB5-48F5-49AB-92E1-19E34B095E1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7" name="Picture 6" descr="A picture containing shape&#10;&#10;Description automatically generated">
            <a:extLst>
              <a:ext uri="{FF2B5EF4-FFF2-40B4-BE49-F238E27FC236}">
                <a16:creationId xmlns:a16="http://schemas.microsoft.com/office/drawing/2014/main" id="{5D9B6C21-0FE9-46E1-A81A-E49F0A59A51E}"/>
              </a:ext>
            </a:extLst>
          </p:cNvPr>
          <p:cNvPicPr>
            <a:picLocks noChangeAspect="1"/>
          </p:cNvPicPr>
          <p:nvPr/>
        </p:nvPicPr>
        <p:blipFill>
          <a:blip r:embed="rId3"/>
          <a:stretch>
            <a:fillRect/>
          </a:stretch>
        </p:blipFill>
        <p:spPr>
          <a:xfrm>
            <a:off x="4195331" y="746340"/>
            <a:ext cx="753188" cy="598120"/>
          </a:xfrm>
          <a:prstGeom prst="rect">
            <a:avLst/>
          </a:prstGeom>
        </p:spPr>
      </p:pic>
    </p:spTree>
    <p:extLst>
      <p:ext uri="{BB962C8B-B14F-4D97-AF65-F5344CB8AC3E}">
        <p14:creationId xmlns:p14="http://schemas.microsoft.com/office/powerpoint/2010/main" val="363763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596-084C-428F-B650-05561C881600}"/>
              </a:ext>
            </a:extLst>
          </p:cNvPr>
          <p:cNvSpPr>
            <a:spLocks noGrp="1"/>
          </p:cNvSpPr>
          <p:nvPr>
            <p:ph type="title"/>
          </p:nvPr>
        </p:nvSpPr>
        <p:spPr/>
        <p:txBody>
          <a:bodyPr/>
          <a:lstStyle/>
          <a:p>
            <a:r>
              <a:rPr lang="en-US" sz="1800" dirty="0"/>
              <a:t>Conclusion</a:t>
            </a:r>
          </a:p>
        </p:txBody>
      </p:sp>
      <p:sp>
        <p:nvSpPr>
          <p:cNvPr id="3" name="Text Placeholder 2">
            <a:extLst>
              <a:ext uri="{FF2B5EF4-FFF2-40B4-BE49-F238E27FC236}">
                <a16:creationId xmlns:a16="http://schemas.microsoft.com/office/drawing/2014/main" id="{91038430-8F93-4A17-8050-8945B0720509}"/>
              </a:ext>
            </a:extLst>
          </p:cNvPr>
          <p:cNvSpPr>
            <a:spLocks noGrp="1"/>
          </p:cNvSpPr>
          <p:nvPr>
            <p:ph type="body" idx="1"/>
          </p:nvPr>
        </p:nvSpPr>
        <p:spPr>
          <a:xfrm>
            <a:off x="192236" y="1365465"/>
            <a:ext cx="4740548" cy="3188700"/>
          </a:xfrm>
        </p:spPr>
        <p:txBody>
          <a:bodyPr/>
          <a:lstStyle/>
          <a:p>
            <a:r>
              <a:rPr lang="en-US" sz="1400" dirty="0"/>
              <a:t>An epitome of apocalyptic narratives</a:t>
            </a:r>
          </a:p>
          <a:p>
            <a:pPr lvl="1"/>
            <a:r>
              <a:rPr lang="en-US" sz="1400" dirty="0"/>
              <a:t>Stunning visuals showing dystopian transformation of town</a:t>
            </a:r>
          </a:p>
          <a:p>
            <a:pPr lvl="2"/>
            <a:r>
              <a:rPr lang="en-US" sz="1400" dirty="0"/>
              <a:t>Portrayal of coping mechanisms (turning to religion, booze)</a:t>
            </a:r>
          </a:p>
          <a:p>
            <a:pPr lvl="1"/>
            <a:r>
              <a:rPr lang="en-US" sz="1400" dirty="0"/>
              <a:t>Preys on common fears like not being able to scream when attacked and feelings of isolation, concern about vaccinations</a:t>
            </a:r>
          </a:p>
          <a:p>
            <a:pPr lvl="1"/>
            <a:r>
              <a:rPr lang="en-US" sz="1400" dirty="0"/>
              <a:t>Provides political commentary </a:t>
            </a:r>
          </a:p>
          <a:p>
            <a:pPr lvl="1"/>
            <a:endParaRPr lang="en-US" sz="1400" dirty="0"/>
          </a:p>
          <a:p>
            <a:r>
              <a:rPr lang="en-US" sz="1400" dirty="0"/>
              <a:t>Ultimately, this episode explores the limits and assets of language and communication, showing how essential both nonverbal and verbal communication are</a:t>
            </a:r>
          </a:p>
        </p:txBody>
      </p:sp>
      <p:sp>
        <p:nvSpPr>
          <p:cNvPr id="4" name="Slide Number Placeholder 3">
            <a:extLst>
              <a:ext uri="{FF2B5EF4-FFF2-40B4-BE49-F238E27FC236}">
                <a16:creationId xmlns:a16="http://schemas.microsoft.com/office/drawing/2014/main" id="{868612C4-B9F7-44E6-BF34-2CCFD1C86F6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dirty="0"/>
          </a:p>
        </p:txBody>
      </p:sp>
      <p:pic>
        <p:nvPicPr>
          <p:cNvPr id="5" name="Online Media 4" title="Buffy the vampire Slayer kills the Gentlemen | HUSH HD">
            <a:hlinkClick r:id="" action="ppaction://media"/>
            <a:extLst>
              <a:ext uri="{FF2B5EF4-FFF2-40B4-BE49-F238E27FC236}">
                <a16:creationId xmlns:a16="http://schemas.microsoft.com/office/drawing/2014/main" id="{A15C8E3B-9F1E-44FE-BA3D-9B8EF70092C1}"/>
              </a:ext>
            </a:extLst>
          </p:cNvPr>
          <p:cNvPicPr>
            <a:picLocks noRot="1" noChangeAspect="1"/>
          </p:cNvPicPr>
          <p:nvPr>
            <a:videoFile r:link="rId1"/>
          </p:nvPr>
        </p:nvPicPr>
        <p:blipFill>
          <a:blip r:embed="rId4"/>
          <a:stretch>
            <a:fillRect/>
          </a:stretch>
        </p:blipFill>
        <p:spPr>
          <a:xfrm>
            <a:off x="5056155" y="1900185"/>
            <a:ext cx="3764384" cy="2126877"/>
          </a:xfrm>
          <a:prstGeom prst="rect">
            <a:avLst/>
          </a:prstGeom>
        </p:spPr>
      </p:pic>
      <p:sp>
        <p:nvSpPr>
          <p:cNvPr id="6" name="Text Placeholder 2">
            <a:extLst>
              <a:ext uri="{FF2B5EF4-FFF2-40B4-BE49-F238E27FC236}">
                <a16:creationId xmlns:a16="http://schemas.microsoft.com/office/drawing/2014/main" id="{FB3BD72E-1A03-4261-A82E-BD65686306A6}"/>
              </a:ext>
            </a:extLst>
          </p:cNvPr>
          <p:cNvSpPr txBox="1">
            <a:spLocks/>
          </p:cNvSpPr>
          <p:nvPr/>
        </p:nvSpPr>
        <p:spPr>
          <a:xfrm>
            <a:off x="6244471" y="3970202"/>
            <a:ext cx="1387752" cy="6686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1pPr>
            <a:lvl2pPr marL="914400" marR="0" lvl="1"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2pPr>
            <a:lvl3pPr marL="1371600" marR="0" lvl="2"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3pPr>
            <a:lvl4pPr marL="1828800" marR="0" lvl="3"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4pPr>
            <a:lvl5pPr marL="2286000" marR="0" lvl="4"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5pPr>
            <a:lvl6pPr marL="2743200" marR="0" lvl="5"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6pPr>
            <a:lvl7pPr marL="3200400" marR="0" lvl="6"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7pPr>
            <a:lvl8pPr marL="3657600" marR="0" lvl="7"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8pPr>
            <a:lvl9pPr marL="4114800" marR="0" lvl="8"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9pPr>
          </a:lstStyle>
          <a:p>
            <a:pPr marL="76200" indent="0">
              <a:buFont typeface="Libre Baskerville"/>
              <a:buNone/>
            </a:pPr>
            <a:r>
              <a:rPr lang="en-US" sz="1600"/>
              <a:t>1:50 / 2:21</a:t>
            </a:r>
            <a:endParaRPr lang="en-US" sz="1600" dirty="0"/>
          </a:p>
        </p:txBody>
      </p:sp>
      <p:pic>
        <p:nvPicPr>
          <p:cNvPr id="8" name="Picture 7" descr="A picture containing shape&#10;&#10;Description automatically generated">
            <a:extLst>
              <a:ext uri="{FF2B5EF4-FFF2-40B4-BE49-F238E27FC236}">
                <a16:creationId xmlns:a16="http://schemas.microsoft.com/office/drawing/2014/main" id="{99895268-713A-47A0-BC0A-34C4B6CCC2FC}"/>
              </a:ext>
            </a:extLst>
          </p:cNvPr>
          <p:cNvPicPr>
            <a:picLocks noChangeAspect="1"/>
          </p:cNvPicPr>
          <p:nvPr/>
        </p:nvPicPr>
        <p:blipFill>
          <a:blip r:embed="rId5"/>
          <a:stretch>
            <a:fillRect/>
          </a:stretch>
        </p:blipFill>
        <p:spPr>
          <a:xfrm>
            <a:off x="4195406" y="742465"/>
            <a:ext cx="753188" cy="598120"/>
          </a:xfrm>
          <a:prstGeom prst="rect">
            <a:avLst/>
          </a:prstGeom>
        </p:spPr>
      </p:pic>
    </p:spTree>
    <p:extLst>
      <p:ext uri="{BB962C8B-B14F-4D97-AF65-F5344CB8AC3E}">
        <p14:creationId xmlns:p14="http://schemas.microsoft.com/office/powerpoint/2010/main" val="33670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D8110D-2B6D-4ECA-B4E0-32753E58FA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4" name="Picture 3" descr="A group of men in suits&#10;&#10;Description automatically generated with low confidence">
            <a:extLst>
              <a:ext uri="{FF2B5EF4-FFF2-40B4-BE49-F238E27FC236}">
                <a16:creationId xmlns:a16="http://schemas.microsoft.com/office/drawing/2014/main" id="{57EE689F-8336-492B-A941-B308F157CD39}"/>
              </a:ext>
            </a:extLst>
          </p:cNvPr>
          <p:cNvPicPr>
            <a:picLocks noChangeAspect="1"/>
          </p:cNvPicPr>
          <p:nvPr/>
        </p:nvPicPr>
        <p:blipFill>
          <a:blip r:embed="rId3"/>
          <a:stretch>
            <a:fillRect/>
          </a:stretch>
        </p:blipFill>
        <p:spPr>
          <a:xfrm>
            <a:off x="1773059" y="737696"/>
            <a:ext cx="5597882" cy="3979108"/>
          </a:xfrm>
          <a:prstGeom prst="rect">
            <a:avLst/>
          </a:prstGeom>
        </p:spPr>
      </p:pic>
      <p:sp>
        <p:nvSpPr>
          <p:cNvPr id="5" name="Google Shape;117;p19">
            <a:extLst>
              <a:ext uri="{FF2B5EF4-FFF2-40B4-BE49-F238E27FC236}">
                <a16:creationId xmlns:a16="http://schemas.microsoft.com/office/drawing/2014/main" id="{94FB185E-6D0F-4D9E-A76E-14EDDDD9B235}"/>
              </a:ext>
            </a:extLst>
          </p:cNvPr>
          <p:cNvSpPr txBox="1">
            <a:spLocks/>
          </p:cNvSpPr>
          <p:nvPr/>
        </p:nvSpPr>
        <p:spPr>
          <a:xfrm>
            <a:off x="2315389" y="212502"/>
            <a:ext cx="45516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1pPr>
            <a:lvl2pPr marL="914400" marR="0" lvl="1"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2pPr>
            <a:lvl3pPr marL="1371600" marR="0" lvl="2"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3pPr>
            <a:lvl4pPr marL="1828800" marR="0" lvl="3"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4pPr>
            <a:lvl5pPr marL="2286000" marR="0" lvl="4"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5pPr>
            <a:lvl6pPr marL="2743200" marR="0" lvl="5"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6pPr>
            <a:lvl7pPr marL="3200400" marR="0" lvl="6"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7pPr>
            <a:lvl8pPr marL="3657600" marR="0" lvl="7"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8pPr>
            <a:lvl9pPr marL="4114800" marR="0" lvl="8"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9pPr>
          </a:lstStyle>
          <a:p>
            <a:pPr marL="0" indent="0" algn="ctr">
              <a:buFont typeface="Libre Baskerville"/>
              <a:buNone/>
            </a:pPr>
            <a:r>
              <a:rPr lang="en-US" sz="1600" dirty="0">
                <a:solidFill>
                  <a:schemeClr val="bg1"/>
                </a:solidFill>
              </a:rPr>
              <a:t>…The End!</a:t>
            </a:r>
          </a:p>
        </p:txBody>
      </p:sp>
    </p:spTree>
    <p:extLst>
      <p:ext uri="{BB962C8B-B14F-4D97-AF65-F5344CB8AC3E}">
        <p14:creationId xmlns:p14="http://schemas.microsoft.com/office/powerpoint/2010/main" val="9498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35"/>
          <p:cNvSpPr/>
          <p:nvPr/>
        </p:nvSpPr>
        <p:spPr>
          <a:xfrm>
            <a:off x="3558825" y="720826"/>
            <a:ext cx="4747307" cy="369583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16</a:t>
            </a:fld>
            <a:endParaRPr>
              <a:solidFill>
                <a:srgbClr val="8A0A36"/>
              </a:solidFill>
            </a:endParaRPr>
          </a:p>
        </p:txBody>
      </p:sp>
      <p:sp>
        <p:nvSpPr>
          <p:cNvPr id="285" name="Google Shape;285;p35"/>
          <p:cNvSpPr txBox="1">
            <a:spLocks noGrp="1"/>
          </p:cNvSpPr>
          <p:nvPr>
            <p:ph type="body" idx="4294967295"/>
          </p:nvPr>
        </p:nvSpPr>
        <p:spPr>
          <a:xfrm>
            <a:off x="455850" y="-24881"/>
            <a:ext cx="2904322" cy="4749900"/>
          </a:xfrm>
          <a:prstGeom prst="rect">
            <a:avLst/>
          </a:prstGeom>
        </p:spPr>
        <p:txBody>
          <a:bodyPr spcFirstLastPara="1" wrap="square" lIns="91425" tIns="91425" rIns="91425" bIns="91425" anchor="ctr" anchorCtr="0">
            <a:noAutofit/>
          </a:bodyPr>
          <a:lstStyle/>
          <a:p>
            <a:pPr marL="0" lvl="0" indent="0" algn="r" rtl="0">
              <a:spcBef>
                <a:spcPts val="600"/>
              </a:spcBef>
              <a:spcAft>
                <a:spcPts val="0"/>
              </a:spcAft>
              <a:buNone/>
            </a:pPr>
            <a:r>
              <a:rPr lang="en" sz="1200" b="1" dirty="0">
                <a:solidFill>
                  <a:srgbClr val="8A0A36"/>
                </a:solidFill>
                <a:latin typeface="Montserrat"/>
                <a:ea typeface="Montserrat"/>
                <a:cs typeface="Montserrat"/>
                <a:sym typeface="Montserrat"/>
              </a:rPr>
              <a:t>Final Project</a:t>
            </a:r>
          </a:p>
          <a:p>
            <a:pPr marL="0" lvl="0" indent="0" algn="r" rtl="0">
              <a:spcBef>
                <a:spcPts val="600"/>
              </a:spcBef>
              <a:spcAft>
                <a:spcPts val="0"/>
              </a:spcAft>
              <a:buNone/>
            </a:pPr>
            <a:r>
              <a:rPr lang="en-US" sz="1100" dirty="0">
                <a:solidFill>
                  <a:srgbClr val="434343"/>
                </a:solidFill>
              </a:rPr>
              <a:t>You can find my full essay online at </a:t>
            </a:r>
            <a:r>
              <a:rPr lang="en-US" sz="1100" b="1" dirty="0">
                <a:solidFill>
                  <a:srgbClr val="434343"/>
                </a:solidFill>
              </a:rPr>
              <a:t>https://rhiannonturner.weebly.com/ </a:t>
            </a:r>
          </a:p>
        </p:txBody>
      </p:sp>
      <p:pic>
        <p:nvPicPr>
          <p:cNvPr id="5" name="Picture 4" descr="Graphical user interface&#10;&#10;Description automatically generated">
            <a:extLst>
              <a:ext uri="{FF2B5EF4-FFF2-40B4-BE49-F238E27FC236}">
                <a16:creationId xmlns:a16="http://schemas.microsoft.com/office/drawing/2014/main" id="{F3F96BD0-851E-4B17-8449-281655464187}"/>
              </a:ext>
            </a:extLst>
          </p:cNvPr>
          <p:cNvPicPr>
            <a:picLocks noChangeAspect="1"/>
          </p:cNvPicPr>
          <p:nvPr/>
        </p:nvPicPr>
        <p:blipFill>
          <a:blip r:embed="rId3"/>
          <a:stretch>
            <a:fillRect/>
          </a:stretch>
        </p:blipFill>
        <p:spPr>
          <a:xfrm>
            <a:off x="3757127" y="920333"/>
            <a:ext cx="4373082" cy="27683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AE04-39CC-4C67-91F1-EC69904DE8CA}"/>
              </a:ext>
            </a:extLst>
          </p:cNvPr>
          <p:cNvSpPr>
            <a:spLocks noGrp="1"/>
          </p:cNvSpPr>
          <p:nvPr>
            <p:ph type="title"/>
          </p:nvPr>
        </p:nvSpPr>
        <p:spPr/>
        <p:txBody>
          <a:bodyPr/>
          <a:lstStyle/>
          <a:p>
            <a:r>
              <a:rPr lang="en-US" sz="1800" dirty="0"/>
              <a:t>References</a:t>
            </a:r>
          </a:p>
        </p:txBody>
      </p:sp>
      <p:sp>
        <p:nvSpPr>
          <p:cNvPr id="3" name="Text Placeholder 2">
            <a:extLst>
              <a:ext uri="{FF2B5EF4-FFF2-40B4-BE49-F238E27FC236}">
                <a16:creationId xmlns:a16="http://schemas.microsoft.com/office/drawing/2014/main" id="{6F5C4643-E595-4840-9744-9FF7D199293B}"/>
              </a:ext>
            </a:extLst>
          </p:cNvPr>
          <p:cNvSpPr>
            <a:spLocks noGrp="1"/>
          </p:cNvSpPr>
          <p:nvPr>
            <p:ph type="body" idx="1"/>
          </p:nvPr>
        </p:nvSpPr>
        <p:spPr>
          <a:xfrm>
            <a:off x="695739" y="1508525"/>
            <a:ext cx="7918174" cy="3188700"/>
          </a:xfrm>
        </p:spPr>
        <p:txBody>
          <a:bodyPr/>
          <a:lstStyle/>
          <a:p>
            <a:r>
              <a:rPr lang="en-US" sz="1200" dirty="0"/>
              <a:t>Dornan, R. (2017, March 10). </a:t>
            </a:r>
            <a:r>
              <a:rPr lang="en-US" sz="1200" i="1" dirty="0"/>
              <a:t>The unexpected parallels between Buffy the Vampire Slayer and </a:t>
            </a:r>
            <a:r>
              <a:rPr lang="en-US" sz="1200" i="1" dirty="0" err="1"/>
              <a:t>Wellcome</a:t>
            </a:r>
            <a:r>
              <a:rPr lang="en-US" sz="1200" i="1" dirty="0"/>
              <a:t> Collection</a:t>
            </a:r>
            <a:r>
              <a:rPr lang="en-US" sz="1200" dirty="0"/>
              <a:t>. </a:t>
            </a:r>
            <a:r>
              <a:rPr lang="en-US" sz="1200" dirty="0" err="1"/>
              <a:t>Wellcome</a:t>
            </a:r>
            <a:r>
              <a:rPr lang="en-US" sz="1200" dirty="0"/>
              <a:t> Collection. </a:t>
            </a:r>
            <a:r>
              <a:rPr lang="en-US" sz="1200" dirty="0">
                <a:hlinkClick r:id="rId2"/>
              </a:rPr>
              <a:t>https://wellcomecollection.org/articles/WsT4Ex8AAHruGfWh</a:t>
            </a:r>
            <a:endParaRPr lang="en-US" sz="1200" dirty="0"/>
          </a:p>
          <a:p>
            <a:r>
              <a:rPr lang="en-US" sz="1200" dirty="0"/>
              <a:t>Jenkins, A., &amp; Stuart, S. (2003). Extending your mind: Non-standard perlocutionary acts in “Hush.” </a:t>
            </a:r>
            <a:r>
              <a:rPr lang="en-US" sz="1200" i="1" dirty="0"/>
              <a:t>The Online International Journal of Buffy Studies</a:t>
            </a:r>
            <a:r>
              <a:rPr lang="en-US" sz="1200" dirty="0"/>
              <a:t>. Retrieved April 26, 2021, from https://www.researchgate.net/publication/275963915_Extending_your_mind_non-standard_perlocutionary_acts_in_%27Hush%27 </a:t>
            </a:r>
          </a:p>
          <a:p>
            <a:r>
              <a:rPr lang="en-US" sz="1200" dirty="0"/>
              <a:t>Kuhn, S. (2003, May 19). </a:t>
            </a:r>
            <a:r>
              <a:rPr lang="en-US" sz="1200" i="1" dirty="0"/>
              <a:t>Joss </a:t>
            </a:r>
            <a:r>
              <a:rPr lang="en-US" sz="1200" i="1" dirty="0" err="1"/>
              <a:t>Whedon</a:t>
            </a:r>
            <a:r>
              <a:rPr lang="en-US" sz="1200" i="1" dirty="0"/>
              <a:t> interview</a:t>
            </a:r>
            <a:r>
              <a:rPr lang="en-US" sz="1200" dirty="0"/>
              <a:t>. IGN. </a:t>
            </a:r>
            <a:r>
              <a:rPr lang="en-US" sz="1200" dirty="0">
                <a:hlinkClick r:id="rId3"/>
              </a:rPr>
              <a:t>https://www.ign.com/articles/2003/05/19/joss-whedon-interview</a:t>
            </a:r>
            <a:endParaRPr lang="en-US" sz="1200" dirty="0"/>
          </a:p>
          <a:p>
            <a:r>
              <a:rPr lang="en-US" sz="1200" dirty="0"/>
              <a:t>Murray, N. (2009, August 14). </a:t>
            </a:r>
            <a:r>
              <a:rPr lang="en-US" sz="1200" i="1" dirty="0"/>
              <a:t>Buffy the Vampire Slayer: "Hush" / "Doomed" / "A New Man" | Angel: s1/e10-12. </a:t>
            </a:r>
            <a:r>
              <a:rPr lang="en-US" sz="1200" dirty="0"/>
              <a:t>The A.V. Club. </a:t>
            </a:r>
            <a:r>
              <a:rPr lang="en-US" sz="1200" dirty="0">
                <a:hlinkClick r:id="rId4"/>
              </a:rPr>
              <a:t>https://tv.avclub.com/buffy-the-vampire-slayer-hush-doomed-a-new-ma-1798206906</a:t>
            </a:r>
            <a:endParaRPr lang="en-US" sz="1200" dirty="0"/>
          </a:p>
          <a:p>
            <a:r>
              <a:rPr lang="en-US" sz="1200" dirty="0"/>
              <a:t>Pallotta, F. (2014, July 28). </a:t>
            </a:r>
            <a:r>
              <a:rPr lang="en-US" sz="1200" i="1" dirty="0"/>
              <a:t>Geek god Joss </a:t>
            </a:r>
            <a:r>
              <a:rPr lang="en-US" sz="1200" i="1" dirty="0" err="1"/>
              <a:t>Whedon</a:t>
            </a:r>
            <a:r>
              <a:rPr lang="en-US" sz="1200" i="1" dirty="0"/>
              <a:t> faced an epic challenge in this nearly silent 'Buffy’ episode</a:t>
            </a:r>
            <a:r>
              <a:rPr lang="en-US" sz="1200" dirty="0"/>
              <a:t>. Business Insider. </a:t>
            </a:r>
            <a:r>
              <a:rPr lang="en-US" sz="1200" dirty="0">
                <a:hlinkClick r:id="rId5"/>
              </a:rPr>
              <a:t>https://www.businessinsider.com/buffy-episode-hush-was-a-masterpiece-2014-7</a:t>
            </a:r>
            <a:endParaRPr lang="en-US" sz="1200" dirty="0"/>
          </a:p>
        </p:txBody>
      </p:sp>
      <p:sp>
        <p:nvSpPr>
          <p:cNvPr id="4" name="Slide Number Placeholder 3">
            <a:extLst>
              <a:ext uri="{FF2B5EF4-FFF2-40B4-BE49-F238E27FC236}">
                <a16:creationId xmlns:a16="http://schemas.microsoft.com/office/drawing/2014/main" id="{78B0256F-D566-4CE7-A340-8BFC79D4D4C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dirty="0"/>
          </a:p>
        </p:txBody>
      </p:sp>
      <p:pic>
        <p:nvPicPr>
          <p:cNvPr id="5" name="Picture 4" descr="A picture containing shape&#10;&#10;Description automatically generated">
            <a:extLst>
              <a:ext uri="{FF2B5EF4-FFF2-40B4-BE49-F238E27FC236}">
                <a16:creationId xmlns:a16="http://schemas.microsoft.com/office/drawing/2014/main" id="{560A1DC7-73B0-4FE7-A5CE-F623CAE2715B}"/>
              </a:ext>
            </a:extLst>
          </p:cNvPr>
          <p:cNvPicPr>
            <a:picLocks noChangeAspect="1"/>
          </p:cNvPicPr>
          <p:nvPr/>
        </p:nvPicPr>
        <p:blipFill>
          <a:blip r:embed="rId6"/>
          <a:stretch>
            <a:fillRect/>
          </a:stretch>
        </p:blipFill>
        <p:spPr>
          <a:xfrm>
            <a:off x="4195406" y="747467"/>
            <a:ext cx="753188" cy="598120"/>
          </a:xfrm>
          <a:prstGeom prst="rect">
            <a:avLst/>
          </a:prstGeom>
        </p:spPr>
      </p:pic>
    </p:spTree>
    <p:extLst>
      <p:ext uri="{BB962C8B-B14F-4D97-AF65-F5344CB8AC3E}">
        <p14:creationId xmlns:p14="http://schemas.microsoft.com/office/powerpoint/2010/main" val="351045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A2F0-CF9C-41BC-8252-12E79312FE7F}"/>
              </a:ext>
            </a:extLst>
          </p:cNvPr>
          <p:cNvSpPr>
            <a:spLocks noGrp="1"/>
          </p:cNvSpPr>
          <p:nvPr>
            <p:ph type="title"/>
          </p:nvPr>
        </p:nvSpPr>
        <p:spPr/>
        <p:txBody>
          <a:bodyPr/>
          <a:lstStyle/>
          <a:p>
            <a:r>
              <a:rPr lang="en-US" sz="1800" dirty="0"/>
              <a:t>References (cont.)</a:t>
            </a:r>
          </a:p>
        </p:txBody>
      </p:sp>
      <p:sp>
        <p:nvSpPr>
          <p:cNvPr id="3" name="Text Placeholder 2">
            <a:extLst>
              <a:ext uri="{FF2B5EF4-FFF2-40B4-BE49-F238E27FC236}">
                <a16:creationId xmlns:a16="http://schemas.microsoft.com/office/drawing/2014/main" id="{6800BE4D-21F7-4078-938D-11F6E6749055}"/>
              </a:ext>
            </a:extLst>
          </p:cNvPr>
          <p:cNvSpPr>
            <a:spLocks noGrp="1"/>
          </p:cNvSpPr>
          <p:nvPr>
            <p:ph type="body" idx="1"/>
          </p:nvPr>
        </p:nvSpPr>
        <p:spPr>
          <a:xfrm>
            <a:off x="682487" y="1508525"/>
            <a:ext cx="7639878" cy="3188700"/>
          </a:xfrm>
        </p:spPr>
        <p:txBody>
          <a:bodyPr/>
          <a:lstStyle/>
          <a:p>
            <a:r>
              <a:rPr lang="en-US" sz="1200" dirty="0" err="1"/>
              <a:t>Russomanno</a:t>
            </a:r>
            <a:r>
              <a:rPr lang="en-US" sz="1200" dirty="0"/>
              <a:t>, J. (2020, December 7). </a:t>
            </a:r>
            <a:r>
              <a:rPr lang="en-US" sz="1200" i="1" dirty="0"/>
              <a:t>How Buffy’s “Hush” speaks to censorship</a:t>
            </a:r>
            <a:r>
              <a:rPr lang="en-US" sz="1200" dirty="0"/>
              <a:t>. Slate. https://slate.com/technology/2020/12/buffy-vampire-slayer-hush-censorship-free-speech.html</a:t>
            </a:r>
          </a:p>
          <a:p>
            <a:r>
              <a:rPr lang="en-US" sz="1200" dirty="0"/>
              <a:t>Shade, P. (2005). Screaming to be heard: Reminders and insights on community and communication in “Hush.” </a:t>
            </a:r>
            <a:r>
              <a:rPr lang="en-US" sz="1200" i="1" dirty="0"/>
              <a:t>The Online International Journal of Buffy Studies. </a:t>
            </a:r>
            <a:r>
              <a:rPr lang="en-US" sz="1200" dirty="0"/>
              <a:t>Retrieved April 26, 2021, from http://www.whedonstudies.tv/uploads/2/6/2/8/26288593/shade_slayage_6.1.pdf </a:t>
            </a:r>
          </a:p>
          <a:p>
            <a:r>
              <a:rPr lang="en-US" sz="1200" dirty="0" err="1"/>
              <a:t>Whedon</a:t>
            </a:r>
            <a:r>
              <a:rPr lang="en-US" sz="1200" dirty="0"/>
              <a:t>, J. (Director). (2003). </a:t>
            </a:r>
            <a:r>
              <a:rPr lang="en-US" sz="1200" i="1" dirty="0"/>
              <a:t>Buffy the Vampire Slayer: The complete fourth season; DVD commentary for the episode “Hush.” </a:t>
            </a:r>
            <a:r>
              <a:rPr lang="en-US" sz="1200" dirty="0"/>
              <a:t>[DVD]. 20th Century Fox.</a:t>
            </a:r>
          </a:p>
          <a:p>
            <a:r>
              <a:rPr lang="en-US" sz="1200" dirty="0" err="1"/>
              <a:t>Whedon</a:t>
            </a:r>
            <a:r>
              <a:rPr lang="en-US" sz="1200" dirty="0"/>
              <a:t>, J. (Writer &amp; Director). (1999, December 14). Hush (Season 4, Episode 10) [TV series episode]. In G. Berman, S. </a:t>
            </a:r>
            <a:r>
              <a:rPr lang="en-US" sz="1200" dirty="0" err="1"/>
              <a:t>Gallin</a:t>
            </a:r>
            <a:r>
              <a:rPr lang="en-US" sz="1200" dirty="0"/>
              <a:t>, F. R. </a:t>
            </a:r>
            <a:r>
              <a:rPr lang="en-US" sz="1200" dirty="0" err="1"/>
              <a:t>Kuzui</a:t>
            </a:r>
            <a:r>
              <a:rPr lang="en-US" sz="1200" dirty="0"/>
              <a:t>, K. </a:t>
            </a:r>
            <a:r>
              <a:rPr lang="en-US" sz="1200" dirty="0" err="1"/>
              <a:t>Kuzui</a:t>
            </a:r>
            <a:r>
              <a:rPr lang="en-US" sz="1200" dirty="0"/>
              <a:t>, &amp; J. </a:t>
            </a:r>
            <a:r>
              <a:rPr lang="en-US" sz="1200" dirty="0" err="1"/>
              <a:t>Whedon</a:t>
            </a:r>
            <a:r>
              <a:rPr lang="en-US" sz="1200" dirty="0"/>
              <a:t>, </a:t>
            </a:r>
            <a:r>
              <a:rPr lang="en-US" sz="1200" i="1" dirty="0"/>
              <a:t>Buffy the Vampire Slayer</a:t>
            </a:r>
            <a:r>
              <a:rPr lang="en-US" sz="1200" dirty="0"/>
              <a:t>. Mutant Enemy Productions; 20th Century Fox Television.</a:t>
            </a:r>
          </a:p>
          <a:p>
            <a:endParaRPr lang="en-US" dirty="0"/>
          </a:p>
        </p:txBody>
      </p:sp>
      <p:sp>
        <p:nvSpPr>
          <p:cNvPr id="4" name="Slide Number Placeholder 3">
            <a:extLst>
              <a:ext uri="{FF2B5EF4-FFF2-40B4-BE49-F238E27FC236}">
                <a16:creationId xmlns:a16="http://schemas.microsoft.com/office/drawing/2014/main" id="{9E5F4B6A-41D9-4B7A-9440-0539AAEEB43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5" name="Picture 4" descr="A picture containing shape&#10;&#10;Description automatically generated">
            <a:extLst>
              <a:ext uri="{FF2B5EF4-FFF2-40B4-BE49-F238E27FC236}">
                <a16:creationId xmlns:a16="http://schemas.microsoft.com/office/drawing/2014/main" id="{BAD03F1D-AA21-4CF5-ACDD-7375512D1254}"/>
              </a:ext>
            </a:extLst>
          </p:cNvPr>
          <p:cNvPicPr>
            <a:picLocks noChangeAspect="1"/>
          </p:cNvPicPr>
          <p:nvPr/>
        </p:nvPicPr>
        <p:blipFill>
          <a:blip r:embed="rId2"/>
          <a:stretch>
            <a:fillRect/>
          </a:stretch>
        </p:blipFill>
        <p:spPr>
          <a:xfrm>
            <a:off x="4195406" y="747467"/>
            <a:ext cx="753188" cy="598120"/>
          </a:xfrm>
          <a:prstGeom prst="rect">
            <a:avLst/>
          </a:prstGeom>
        </p:spPr>
      </p:pic>
    </p:spTree>
    <p:extLst>
      <p:ext uri="{BB962C8B-B14F-4D97-AF65-F5344CB8AC3E}">
        <p14:creationId xmlns:p14="http://schemas.microsoft.com/office/powerpoint/2010/main" val="258779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D2C1DF-D27A-4F74-A858-2D9D010BB3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4" name="Picture 3" descr="A group of people posing for a photo&#10;&#10;Description automatically generated">
            <a:extLst>
              <a:ext uri="{FF2B5EF4-FFF2-40B4-BE49-F238E27FC236}">
                <a16:creationId xmlns:a16="http://schemas.microsoft.com/office/drawing/2014/main" id="{513D29D0-59F7-43DB-B24C-067522109B9A}"/>
              </a:ext>
            </a:extLst>
          </p:cNvPr>
          <p:cNvPicPr>
            <a:picLocks noChangeAspect="1"/>
          </p:cNvPicPr>
          <p:nvPr/>
        </p:nvPicPr>
        <p:blipFill>
          <a:blip r:embed="rId3"/>
          <a:stretch>
            <a:fillRect/>
          </a:stretch>
        </p:blipFill>
        <p:spPr>
          <a:xfrm>
            <a:off x="1478124" y="1009744"/>
            <a:ext cx="6187752" cy="3671400"/>
          </a:xfrm>
          <a:prstGeom prst="rect">
            <a:avLst/>
          </a:prstGeom>
        </p:spPr>
      </p:pic>
      <p:sp>
        <p:nvSpPr>
          <p:cNvPr id="5" name="Google Shape;117;p19">
            <a:extLst>
              <a:ext uri="{FF2B5EF4-FFF2-40B4-BE49-F238E27FC236}">
                <a16:creationId xmlns:a16="http://schemas.microsoft.com/office/drawing/2014/main" id="{EEB0BD37-FE75-40D4-816D-615DDC591946}"/>
              </a:ext>
            </a:extLst>
          </p:cNvPr>
          <p:cNvSpPr txBox="1">
            <a:spLocks/>
          </p:cNvSpPr>
          <p:nvPr/>
        </p:nvSpPr>
        <p:spPr>
          <a:xfrm>
            <a:off x="2315389" y="168962"/>
            <a:ext cx="45516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1pPr>
            <a:lvl2pPr marL="914400" marR="0" lvl="1"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2pPr>
            <a:lvl3pPr marL="1371600" marR="0" lvl="2"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3pPr>
            <a:lvl4pPr marL="1828800" marR="0" lvl="3"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4pPr>
            <a:lvl5pPr marL="2286000" marR="0" lvl="4"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5pPr>
            <a:lvl6pPr marL="2743200" marR="0" lvl="5"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6pPr>
            <a:lvl7pPr marL="3200400" marR="0" lvl="6"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7pPr>
            <a:lvl8pPr marL="3657600" marR="0" lvl="7"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8pPr>
            <a:lvl9pPr marL="4114800" marR="0" lvl="8" indent="-381000" algn="l" rtl="0">
              <a:lnSpc>
                <a:spcPct val="100000"/>
              </a:lnSpc>
              <a:spcBef>
                <a:spcPts val="0"/>
              </a:spcBef>
              <a:spcAft>
                <a:spcPts val="0"/>
              </a:spcAft>
              <a:buClr>
                <a:schemeClr val="lt1"/>
              </a:buClr>
              <a:buSzPts val="2400"/>
              <a:buFont typeface="Libre Baskerville"/>
              <a:buChar char="▫"/>
              <a:defRPr sz="2400" b="0" i="0" u="none" strike="noStrike" cap="none">
                <a:solidFill>
                  <a:schemeClr val="lt1"/>
                </a:solidFill>
                <a:latin typeface="Libre Baskerville"/>
                <a:ea typeface="Libre Baskerville"/>
                <a:cs typeface="Libre Baskerville"/>
                <a:sym typeface="Libre Baskerville"/>
              </a:defRPr>
            </a:lvl9pPr>
          </a:lstStyle>
          <a:p>
            <a:pPr marL="0" indent="0" algn="ctr">
              <a:buFont typeface="Libre Baskerville"/>
              <a:buNone/>
            </a:pPr>
            <a:r>
              <a:rPr lang="en-US" sz="1600" i="1" dirty="0">
                <a:solidFill>
                  <a:schemeClr val="bg1"/>
                </a:solidFill>
              </a:rPr>
              <a:t>Buffy the Vampire Slayer</a:t>
            </a:r>
          </a:p>
          <a:p>
            <a:pPr marL="0" indent="0" algn="ctr">
              <a:buFont typeface="Libre Baskerville"/>
              <a:buNone/>
            </a:pPr>
            <a:r>
              <a:rPr lang="en-US" sz="1600" dirty="0">
                <a:solidFill>
                  <a:schemeClr val="bg1"/>
                </a:solidFill>
              </a:rPr>
              <a:t>1997-2003</a:t>
            </a:r>
          </a:p>
        </p:txBody>
      </p:sp>
    </p:spTree>
    <p:extLst>
      <p:ext uri="{BB962C8B-B14F-4D97-AF65-F5344CB8AC3E}">
        <p14:creationId xmlns:p14="http://schemas.microsoft.com/office/powerpoint/2010/main" val="30990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685800" y="270841"/>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8A0A36"/>
                </a:solidFill>
              </a:rPr>
              <a:t>“Hush”</a:t>
            </a:r>
            <a:br>
              <a:rPr lang="en-US" sz="2400" dirty="0">
                <a:solidFill>
                  <a:srgbClr val="8A0A36"/>
                </a:solidFill>
              </a:rPr>
            </a:br>
            <a:r>
              <a:rPr lang="en-US" sz="2400" dirty="0">
                <a:solidFill>
                  <a:srgbClr val="8A0A36"/>
                </a:solidFill>
              </a:rPr>
              <a:t>Season 4, Episode 10</a:t>
            </a:r>
            <a:endParaRPr sz="2400" dirty="0">
              <a:solidFill>
                <a:srgbClr val="8A0A36"/>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3</a:t>
            </a:fld>
            <a:endParaRPr>
              <a:solidFill>
                <a:srgbClr val="8A0A36"/>
              </a:solidFill>
            </a:endParaRPr>
          </a:p>
        </p:txBody>
      </p:sp>
      <p:pic>
        <p:nvPicPr>
          <p:cNvPr id="2" name="Online Media 1" title="Buffy The Vampire Slayer | The gentlemen">
            <a:hlinkClick r:id="" action="ppaction://media"/>
            <a:extLst>
              <a:ext uri="{FF2B5EF4-FFF2-40B4-BE49-F238E27FC236}">
                <a16:creationId xmlns:a16="http://schemas.microsoft.com/office/drawing/2014/main" id="{0ABE5B77-2038-4BD9-BABC-8E3C247B6AEB}"/>
              </a:ext>
            </a:extLst>
          </p:cNvPr>
          <p:cNvPicPr>
            <a:picLocks noRot="1" noChangeAspect="1"/>
          </p:cNvPicPr>
          <p:nvPr>
            <a:videoFile r:link="rId1"/>
          </p:nvPr>
        </p:nvPicPr>
        <p:blipFill>
          <a:blip r:embed="rId4"/>
          <a:stretch>
            <a:fillRect/>
          </a:stretch>
        </p:blipFill>
        <p:spPr>
          <a:xfrm>
            <a:off x="2186483" y="1430641"/>
            <a:ext cx="4809412" cy="2717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Plot Summary</a:t>
            </a:r>
            <a:endParaRPr sz="1800" dirty="0"/>
          </a:p>
        </p:txBody>
      </p:sp>
      <p:sp>
        <p:nvSpPr>
          <p:cNvPr id="72" name="Google Shape;72;p14"/>
          <p:cNvSpPr txBox="1">
            <a:spLocks noGrp="1"/>
          </p:cNvSpPr>
          <p:nvPr>
            <p:ph type="body" idx="2"/>
          </p:nvPr>
        </p:nvSpPr>
        <p:spPr>
          <a:xfrm>
            <a:off x="457200" y="1794576"/>
            <a:ext cx="4114800" cy="2955324"/>
          </a:xfrm>
          <a:prstGeom prst="rect">
            <a:avLst/>
          </a:prstGeom>
        </p:spPr>
        <p:txBody>
          <a:bodyPr spcFirstLastPara="1" wrap="square" lIns="91425" tIns="91425" rIns="91425" bIns="91425" anchor="t" anchorCtr="0">
            <a:noAutofit/>
          </a:bodyPr>
          <a:lstStyle/>
          <a:p>
            <a:pPr marL="171450" indent="-171450"/>
            <a:r>
              <a:rPr lang="en-US" sz="1400" dirty="0"/>
              <a:t>Villains: The Gentlemen</a:t>
            </a:r>
          </a:p>
          <a:p>
            <a:pPr marL="628650" lvl="1" indent="-171450"/>
            <a:r>
              <a:rPr lang="en-US" sz="1400" dirty="0"/>
              <a:t>Fairytale monsters who go from town to town stealing people’s voices and then murdering them</a:t>
            </a:r>
          </a:p>
          <a:p>
            <a:pPr marL="628650" lvl="1" indent="-171450"/>
            <a:r>
              <a:rPr lang="en-US" sz="1400" dirty="0"/>
              <a:t>Their goal is to obtain 7 human hearts</a:t>
            </a:r>
          </a:p>
          <a:p>
            <a:pPr marL="628650" lvl="1" indent="-171450"/>
            <a:r>
              <a:rPr lang="en-US" sz="1400" dirty="0"/>
              <a:t>The only thing that can kill them is a human scream (real- an audio clip of a scream will not work)</a:t>
            </a:r>
          </a:p>
          <a:p>
            <a:pPr marL="171450" indent="-171450"/>
            <a:r>
              <a:rPr lang="en-US" sz="1400" dirty="0"/>
              <a:t>Main Characters: Buffy, Riley, Xander, Anya, Willow, Giles, Spike, Tara</a:t>
            </a:r>
            <a:endParaRPr sz="1400" dirty="0"/>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3" name="Picture 2" descr="A picture containing shape&#10;&#10;Description automatically generated">
            <a:extLst>
              <a:ext uri="{FF2B5EF4-FFF2-40B4-BE49-F238E27FC236}">
                <a16:creationId xmlns:a16="http://schemas.microsoft.com/office/drawing/2014/main" id="{F1DFADAB-DF19-456B-9850-D1C654CF1AFB}"/>
              </a:ext>
            </a:extLst>
          </p:cNvPr>
          <p:cNvPicPr>
            <a:picLocks noChangeAspect="1"/>
          </p:cNvPicPr>
          <p:nvPr/>
        </p:nvPicPr>
        <p:blipFill>
          <a:blip r:embed="rId3"/>
          <a:stretch>
            <a:fillRect/>
          </a:stretch>
        </p:blipFill>
        <p:spPr>
          <a:xfrm>
            <a:off x="4195331" y="737080"/>
            <a:ext cx="753188" cy="59812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2B3A44F-4FE3-4D52-A220-3F1DB377F82F}"/>
              </a:ext>
            </a:extLst>
          </p:cNvPr>
          <p:cNvPicPr>
            <a:picLocks noChangeAspect="1"/>
          </p:cNvPicPr>
          <p:nvPr/>
        </p:nvPicPr>
        <p:blipFill>
          <a:blip r:embed="rId4"/>
          <a:stretch>
            <a:fillRect/>
          </a:stretch>
        </p:blipFill>
        <p:spPr>
          <a:xfrm>
            <a:off x="5195097" y="1377700"/>
            <a:ext cx="3942672" cy="37849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0CC8-3F5B-47B3-8F3C-CAE5A1EB6780}"/>
              </a:ext>
            </a:extLst>
          </p:cNvPr>
          <p:cNvSpPr>
            <a:spLocks noGrp="1"/>
          </p:cNvSpPr>
          <p:nvPr>
            <p:ph type="title"/>
          </p:nvPr>
        </p:nvSpPr>
        <p:spPr/>
        <p:txBody>
          <a:bodyPr/>
          <a:lstStyle/>
          <a:p>
            <a:r>
              <a:rPr lang="en-US" sz="1800" dirty="0"/>
              <a:t>Themes</a:t>
            </a:r>
          </a:p>
        </p:txBody>
      </p:sp>
      <p:sp>
        <p:nvSpPr>
          <p:cNvPr id="3" name="Text Placeholder 2">
            <a:extLst>
              <a:ext uri="{FF2B5EF4-FFF2-40B4-BE49-F238E27FC236}">
                <a16:creationId xmlns:a16="http://schemas.microsoft.com/office/drawing/2014/main" id="{806A31D5-49D4-4126-8DC4-8132866BDBDC}"/>
              </a:ext>
            </a:extLst>
          </p:cNvPr>
          <p:cNvSpPr>
            <a:spLocks noGrp="1"/>
          </p:cNvSpPr>
          <p:nvPr>
            <p:ph type="body" idx="1"/>
          </p:nvPr>
        </p:nvSpPr>
        <p:spPr>
          <a:xfrm>
            <a:off x="208309" y="1544700"/>
            <a:ext cx="4114800" cy="3152400"/>
          </a:xfrm>
        </p:spPr>
        <p:txBody>
          <a:bodyPr/>
          <a:lstStyle/>
          <a:p>
            <a:r>
              <a:rPr lang="en-US" dirty="0"/>
              <a:t>Main Theme:</a:t>
            </a:r>
          </a:p>
          <a:p>
            <a:pPr lvl="1"/>
            <a:r>
              <a:rPr lang="en-US" dirty="0"/>
              <a:t>Communication + Language</a:t>
            </a:r>
          </a:p>
        </p:txBody>
      </p:sp>
      <p:sp>
        <p:nvSpPr>
          <p:cNvPr id="4" name="Text Placeholder 3">
            <a:extLst>
              <a:ext uri="{FF2B5EF4-FFF2-40B4-BE49-F238E27FC236}">
                <a16:creationId xmlns:a16="http://schemas.microsoft.com/office/drawing/2014/main" id="{4B9F0906-6E51-48B3-A9A4-026B13C7671D}"/>
              </a:ext>
            </a:extLst>
          </p:cNvPr>
          <p:cNvSpPr>
            <a:spLocks noGrp="1"/>
          </p:cNvSpPr>
          <p:nvPr>
            <p:ph type="body" idx="2"/>
          </p:nvPr>
        </p:nvSpPr>
        <p:spPr>
          <a:xfrm>
            <a:off x="4539913" y="1544700"/>
            <a:ext cx="4302137" cy="3152400"/>
          </a:xfrm>
        </p:spPr>
        <p:txBody>
          <a:bodyPr/>
          <a:lstStyle/>
          <a:p>
            <a:r>
              <a:rPr lang="en-US" dirty="0"/>
              <a:t>Other:</a:t>
            </a:r>
          </a:p>
          <a:p>
            <a:pPr lvl="1"/>
            <a:r>
              <a:rPr lang="en-US" dirty="0"/>
              <a:t>Apocalypse</a:t>
            </a:r>
          </a:p>
          <a:p>
            <a:pPr lvl="2"/>
            <a:r>
              <a:rPr lang="en-US" dirty="0"/>
              <a:t>Disruption of normal life</a:t>
            </a:r>
          </a:p>
          <a:p>
            <a:pPr lvl="2"/>
            <a:r>
              <a:rPr lang="en-US" dirty="0"/>
              <a:t>Exploration of common fears/paranoia</a:t>
            </a:r>
          </a:p>
          <a:p>
            <a:pPr lvl="2"/>
            <a:r>
              <a:rPr lang="en-US" dirty="0"/>
              <a:t>Political commentary</a:t>
            </a:r>
          </a:p>
        </p:txBody>
      </p:sp>
      <p:sp>
        <p:nvSpPr>
          <p:cNvPr id="6" name="Slide Number Placeholder 5">
            <a:extLst>
              <a:ext uri="{FF2B5EF4-FFF2-40B4-BE49-F238E27FC236}">
                <a16:creationId xmlns:a16="http://schemas.microsoft.com/office/drawing/2014/main" id="{75052627-B31A-4292-9272-93C9F9C541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7" name="Picture 6" descr="A picture containing shape&#10;&#10;Description automatically generated">
            <a:extLst>
              <a:ext uri="{FF2B5EF4-FFF2-40B4-BE49-F238E27FC236}">
                <a16:creationId xmlns:a16="http://schemas.microsoft.com/office/drawing/2014/main" id="{BE57FEEC-42F4-4F67-BDA0-8650F2F086D6}"/>
              </a:ext>
            </a:extLst>
          </p:cNvPr>
          <p:cNvPicPr>
            <a:picLocks noChangeAspect="1"/>
          </p:cNvPicPr>
          <p:nvPr/>
        </p:nvPicPr>
        <p:blipFill>
          <a:blip r:embed="rId3"/>
          <a:stretch>
            <a:fillRect/>
          </a:stretch>
        </p:blipFill>
        <p:spPr>
          <a:xfrm>
            <a:off x="4195331" y="752560"/>
            <a:ext cx="753188" cy="598120"/>
          </a:xfrm>
          <a:prstGeom prst="rect">
            <a:avLst/>
          </a:prstGeom>
        </p:spPr>
      </p:pic>
    </p:spTree>
    <p:extLst>
      <p:ext uri="{BB962C8B-B14F-4D97-AF65-F5344CB8AC3E}">
        <p14:creationId xmlns:p14="http://schemas.microsoft.com/office/powerpoint/2010/main" val="141365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9BA73-96A3-4A63-8768-C4CD0B5BDBEC}"/>
              </a:ext>
            </a:extLst>
          </p:cNvPr>
          <p:cNvSpPr>
            <a:spLocks noGrp="1"/>
          </p:cNvSpPr>
          <p:nvPr>
            <p:ph type="body" idx="1"/>
          </p:nvPr>
        </p:nvSpPr>
        <p:spPr>
          <a:xfrm>
            <a:off x="1568250" y="2699658"/>
            <a:ext cx="6007500" cy="170075"/>
          </a:xfrm>
        </p:spPr>
        <p:txBody>
          <a:bodyPr/>
          <a:lstStyle/>
          <a:p>
            <a:pPr marL="38100" indent="0">
              <a:buNone/>
            </a:pPr>
            <a:r>
              <a:rPr lang="en-US" sz="1800" dirty="0">
                <a:latin typeface="Libre Baskerville" panose="020B0604020202020204" charset="0"/>
                <a:ea typeface="Calibri" panose="020F0502020204030204" pitchFamily="34" charset="0"/>
                <a:cs typeface="Times New Roman" panose="02020603050405020304" pitchFamily="18" charset="0"/>
              </a:rPr>
              <a:t>T</a:t>
            </a:r>
            <a:r>
              <a:rPr lang="en-US" sz="1800" dirty="0">
                <a:effectLst/>
                <a:latin typeface="Libre Baskerville" panose="020B0604020202020204" charset="0"/>
                <a:ea typeface="Calibri" panose="020F0502020204030204" pitchFamily="34" charset="0"/>
                <a:cs typeface="Times New Roman" panose="02020603050405020304" pitchFamily="18" charset="0"/>
              </a:rPr>
              <a:t>alking about communication, talking about language. Not the same thing. It’s about the way a child can recognize and produce phonemes that don’t occur in its native language. It’s about inspiration: not the idea, but the moment before the idea; when it’s total, when it blossoms in your mind and connects to everything, before the coherent thought that gives it shape, that locks it in and cuts it off from the universal. When you can articulate it, it becomes smaller. It’s about thoughts and experiences that we don’t have a word for</a:t>
            </a:r>
            <a:r>
              <a:rPr lang="en-US" sz="1800" dirty="0">
                <a:latin typeface="Libre Baskerville" panose="020B0604020202020204" charset="0"/>
                <a:ea typeface="Calibri" panose="020F0502020204030204" pitchFamily="34" charset="0"/>
                <a:cs typeface="Times New Roman" panose="02020603050405020304" pitchFamily="18" charset="0"/>
              </a:rPr>
              <a:t>.</a:t>
            </a:r>
            <a:endParaRPr lang="en-US" sz="1800" dirty="0">
              <a:effectLst/>
              <a:latin typeface="Libre Baskerville" panose="020B060402020202020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3A0E7B7-E0C0-4873-839C-FBAE669FDCD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9865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298C-09D0-479A-B93C-D5D98DF7294E}"/>
              </a:ext>
            </a:extLst>
          </p:cNvPr>
          <p:cNvSpPr>
            <a:spLocks noGrp="1"/>
          </p:cNvSpPr>
          <p:nvPr>
            <p:ph type="title"/>
          </p:nvPr>
        </p:nvSpPr>
        <p:spPr/>
        <p:txBody>
          <a:bodyPr/>
          <a:lstStyle/>
          <a:p>
            <a:r>
              <a:rPr lang="en-US" sz="1800" dirty="0"/>
              <a:t>(Mis)communication</a:t>
            </a:r>
          </a:p>
        </p:txBody>
      </p:sp>
      <p:sp>
        <p:nvSpPr>
          <p:cNvPr id="3" name="Text Placeholder 2">
            <a:extLst>
              <a:ext uri="{FF2B5EF4-FFF2-40B4-BE49-F238E27FC236}">
                <a16:creationId xmlns:a16="http://schemas.microsoft.com/office/drawing/2014/main" id="{FE11372F-0D1F-4A64-8736-B8C308085BB2}"/>
              </a:ext>
            </a:extLst>
          </p:cNvPr>
          <p:cNvSpPr>
            <a:spLocks noGrp="1"/>
          </p:cNvSpPr>
          <p:nvPr>
            <p:ph type="body" idx="1"/>
          </p:nvPr>
        </p:nvSpPr>
        <p:spPr>
          <a:xfrm>
            <a:off x="131461" y="2646359"/>
            <a:ext cx="3124514" cy="3152400"/>
          </a:xfrm>
        </p:spPr>
        <p:txBody>
          <a:bodyPr/>
          <a:lstStyle/>
          <a:p>
            <a:r>
              <a:rPr lang="en-US" sz="1400" dirty="0"/>
              <a:t>Buffy + Riley</a:t>
            </a:r>
          </a:p>
          <a:p>
            <a:pPr lvl="1"/>
            <a:r>
              <a:rPr lang="en-US" sz="1400" dirty="0"/>
              <a:t>Babbling; unable to communicate how they feel about each other and progress their relationship</a:t>
            </a:r>
          </a:p>
          <a:p>
            <a:pPr lvl="1"/>
            <a:r>
              <a:rPr lang="en-US" sz="1400" dirty="0"/>
              <a:t>Keeping secrets about their true identities</a:t>
            </a:r>
          </a:p>
        </p:txBody>
      </p:sp>
      <p:sp>
        <p:nvSpPr>
          <p:cNvPr id="4" name="Text Placeholder 3">
            <a:extLst>
              <a:ext uri="{FF2B5EF4-FFF2-40B4-BE49-F238E27FC236}">
                <a16:creationId xmlns:a16="http://schemas.microsoft.com/office/drawing/2014/main" id="{FBF3FEE8-F799-4105-B713-9365833324A9}"/>
              </a:ext>
            </a:extLst>
          </p:cNvPr>
          <p:cNvSpPr>
            <a:spLocks noGrp="1"/>
          </p:cNvSpPr>
          <p:nvPr>
            <p:ph type="body" idx="2"/>
          </p:nvPr>
        </p:nvSpPr>
        <p:spPr>
          <a:xfrm>
            <a:off x="3255974" y="2704376"/>
            <a:ext cx="3124513" cy="3152400"/>
          </a:xfrm>
        </p:spPr>
        <p:txBody>
          <a:bodyPr/>
          <a:lstStyle/>
          <a:p>
            <a:r>
              <a:rPr lang="en-US" sz="1400" dirty="0"/>
              <a:t>Xander + Anya</a:t>
            </a:r>
          </a:p>
          <a:p>
            <a:pPr lvl="1"/>
            <a:r>
              <a:rPr lang="en-US" sz="1400" dirty="0"/>
              <a:t>Anya is frustrated because Xander is unable/unwilling to express to her what she means to him</a:t>
            </a:r>
          </a:p>
        </p:txBody>
      </p:sp>
      <p:sp>
        <p:nvSpPr>
          <p:cNvPr id="5" name="Text Placeholder 4">
            <a:extLst>
              <a:ext uri="{FF2B5EF4-FFF2-40B4-BE49-F238E27FC236}">
                <a16:creationId xmlns:a16="http://schemas.microsoft.com/office/drawing/2014/main" id="{5C84B34F-A313-4175-94B8-16EBBD5E754B}"/>
              </a:ext>
            </a:extLst>
          </p:cNvPr>
          <p:cNvSpPr>
            <a:spLocks noGrp="1"/>
          </p:cNvSpPr>
          <p:nvPr>
            <p:ph type="body" idx="3"/>
          </p:nvPr>
        </p:nvSpPr>
        <p:spPr>
          <a:xfrm>
            <a:off x="6112631" y="2745883"/>
            <a:ext cx="3031369" cy="3152400"/>
          </a:xfrm>
        </p:spPr>
        <p:txBody>
          <a:bodyPr/>
          <a:lstStyle/>
          <a:p>
            <a:r>
              <a:rPr lang="en-US" sz="1400" dirty="0"/>
              <a:t>Willow + Wicca</a:t>
            </a:r>
          </a:p>
          <a:p>
            <a:pPr lvl="1"/>
            <a:r>
              <a:rPr lang="en-US" sz="1400" dirty="0"/>
              <a:t>Willow is frustrated because she wants to expand her magical abilities, but her Wicca group is all talk – the group cares more about bake sales than magic</a:t>
            </a:r>
          </a:p>
        </p:txBody>
      </p:sp>
      <p:sp>
        <p:nvSpPr>
          <p:cNvPr id="6" name="Slide Number Placeholder 5">
            <a:extLst>
              <a:ext uri="{FF2B5EF4-FFF2-40B4-BE49-F238E27FC236}">
                <a16:creationId xmlns:a16="http://schemas.microsoft.com/office/drawing/2014/main" id="{EB0BAAA8-AC15-45CF-B8B9-EBF025D984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dirty="0"/>
          </a:p>
        </p:txBody>
      </p:sp>
      <p:pic>
        <p:nvPicPr>
          <p:cNvPr id="7" name="Picture 6" descr="A picture containing shape&#10;&#10;Description automatically generated">
            <a:extLst>
              <a:ext uri="{FF2B5EF4-FFF2-40B4-BE49-F238E27FC236}">
                <a16:creationId xmlns:a16="http://schemas.microsoft.com/office/drawing/2014/main" id="{3B926BA2-260E-4BF8-AA03-474B0C79595C}"/>
              </a:ext>
            </a:extLst>
          </p:cNvPr>
          <p:cNvPicPr>
            <a:picLocks noChangeAspect="1"/>
          </p:cNvPicPr>
          <p:nvPr/>
        </p:nvPicPr>
        <p:blipFill>
          <a:blip r:embed="rId3"/>
          <a:stretch>
            <a:fillRect/>
          </a:stretch>
        </p:blipFill>
        <p:spPr>
          <a:xfrm>
            <a:off x="4163319" y="746340"/>
            <a:ext cx="753188" cy="598120"/>
          </a:xfrm>
          <a:prstGeom prst="rect">
            <a:avLst/>
          </a:prstGeom>
        </p:spPr>
      </p:pic>
      <p:pic>
        <p:nvPicPr>
          <p:cNvPr id="9" name="Picture 8" descr="A person and person&#10;&#10;Description automatically generated with low confidence">
            <a:extLst>
              <a:ext uri="{FF2B5EF4-FFF2-40B4-BE49-F238E27FC236}">
                <a16:creationId xmlns:a16="http://schemas.microsoft.com/office/drawing/2014/main" id="{DCFD5A1D-69B3-4B4A-B136-A4662075532A}"/>
              </a:ext>
            </a:extLst>
          </p:cNvPr>
          <p:cNvPicPr>
            <a:picLocks noChangeAspect="1"/>
          </p:cNvPicPr>
          <p:nvPr/>
        </p:nvPicPr>
        <p:blipFill>
          <a:blip r:embed="rId4"/>
          <a:stretch>
            <a:fillRect/>
          </a:stretch>
        </p:blipFill>
        <p:spPr>
          <a:xfrm>
            <a:off x="457200" y="1520388"/>
            <a:ext cx="1980422" cy="1117980"/>
          </a:xfrm>
          <a:prstGeom prst="rect">
            <a:avLst/>
          </a:prstGeom>
        </p:spPr>
      </p:pic>
      <p:pic>
        <p:nvPicPr>
          <p:cNvPr id="11" name="Picture 10" descr="A person and person posing for a picture&#10;&#10;Description automatically generated with medium confidence">
            <a:extLst>
              <a:ext uri="{FF2B5EF4-FFF2-40B4-BE49-F238E27FC236}">
                <a16:creationId xmlns:a16="http://schemas.microsoft.com/office/drawing/2014/main" id="{29C0A47A-397F-44B7-9AA0-BCA05185EB9C}"/>
              </a:ext>
            </a:extLst>
          </p:cNvPr>
          <p:cNvPicPr>
            <a:picLocks noChangeAspect="1"/>
          </p:cNvPicPr>
          <p:nvPr/>
        </p:nvPicPr>
        <p:blipFill>
          <a:blip r:embed="rId5"/>
          <a:stretch>
            <a:fillRect/>
          </a:stretch>
        </p:blipFill>
        <p:spPr>
          <a:xfrm>
            <a:off x="3762375" y="1483635"/>
            <a:ext cx="1619250" cy="1214438"/>
          </a:xfrm>
          <a:prstGeom prst="rect">
            <a:avLst/>
          </a:prstGeom>
        </p:spPr>
      </p:pic>
      <p:pic>
        <p:nvPicPr>
          <p:cNvPr id="13" name="Picture 12" descr="A person smiling for the camera&#10;&#10;Description automatically generated with medium confidence">
            <a:extLst>
              <a:ext uri="{FF2B5EF4-FFF2-40B4-BE49-F238E27FC236}">
                <a16:creationId xmlns:a16="http://schemas.microsoft.com/office/drawing/2014/main" id="{2A831D19-A138-481D-B211-6D1B944A14CF}"/>
              </a:ext>
            </a:extLst>
          </p:cNvPr>
          <p:cNvPicPr>
            <a:picLocks noChangeAspect="1"/>
          </p:cNvPicPr>
          <p:nvPr/>
        </p:nvPicPr>
        <p:blipFill>
          <a:blip r:embed="rId6"/>
          <a:stretch>
            <a:fillRect/>
          </a:stretch>
        </p:blipFill>
        <p:spPr>
          <a:xfrm>
            <a:off x="7100011" y="1433875"/>
            <a:ext cx="1030514" cy="1386648"/>
          </a:xfrm>
          <a:prstGeom prst="rect">
            <a:avLst/>
          </a:prstGeom>
        </p:spPr>
      </p:pic>
    </p:spTree>
    <p:extLst>
      <p:ext uri="{BB962C8B-B14F-4D97-AF65-F5344CB8AC3E}">
        <p14:creationId xmlns:p14="http://schemas.microsoft.com/office/powerpoint/2010/main" val="363551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27F9-FC2F-465A-9E66-62B20D9E077E}"/>
              </a:ext>
            </a:extLst>
          </p:cNvPr>
          <p:cNvSpPr>
            <a:spLocks noGrp="1"/>
          </p:cNvSpPr>
          <p:nvPr>
            <p:ph type="title"/>
          </p:nvPr>
        </p:nvSpPr>
        <p:spPr/>
        <p:txBody>
          <a:bodyPr/>
          <a:lstStyle/>
          <a:p>
            <a:r>
              <a:rPr lang="en-US" sz="1800" dirty="0"/>
              <a:t>Communication</a:t>
            </a:r>
          </a:p>
        </p:txBody>
      </p:sp>
      <p:sp>
        <p:nvSpPr>
          <p:cNvPr id="3" name="Text Placeholder 2">
            <a:extLst>
              <a:ext uri="{FF2B5EF4-FFF2-40B4-BE49-F238E27FC236}">
                <a16:creationId xmlns:a16="http://schemas.microsoft.com/office/drawing/2014/main" id="{AD7D787C-F8E3-4D70-A323-95CBB984C319}"/>
              </a:ext>
            </a:extLst>
          </p:cNvPr>
          <p:cNvSpPr>
            <a:spLocks noGrp="1"/>
          </p:cNvSpPr>
          <p:nvPr>
            <p:ph type="body" idx="1"/>
          </p:nvPr>
        </p:nvSpPr>
        <p:spPr>
          <a:xfrm>
            <a:off x="370113" y="2581662"/>
            <a:ext cx="2824213" cy="3152400"/>
          </a:xfrm>
        </p:spPr>
        <p:txBody>
          <a:bodyPr/>
          <a:lstStyle/>
          <a:p>
            <a:r>
              <a:rPr lang="en-US" sz="1400" dirty="0"/>
              <a:t>Buffy + Riley</a:t>
            </a:r>
          </a:p>
          <a:p>
            <a:pPr lvl="1"/>
            <a:r>
              <a:rPr lang="en-US" sz="1400" dirty="0"/>
              <a:t>Buffy and Riley kiss spontaneously and progress their relationship when they run into each other in town</a:t>
            </a:r>
          </a:p>
        </p:txBody>
      </p:sp>
      <p:sp>
        <p:nvSpPr>
          <p:cNvPr id="4" name="Text Placeholder 3">
            <a:extLst>
              <a:ext uri="{FF2B5EF4-FFF2-40B4-BE49-F238E27FC236}">
                <a16:creationId xmlns:a16="http://schemas.microsoft.com/office/drawing/2014/main" id="{43E376A8-DB89-4078-A408-5C8BFE466FA3}"/>
              </a:ext>
            </a:extLst>
          </p:cNvPr>
          <p:cNvSpPr>
            <a:spLocks noGrp="1"/>
          </p:cNvSpPr>
          <p:nvPr>
            <p:ph type="body" idx="2"/>
          </p:nvPr>
        </p:nvSpPr>
        <p:spPr>
          <a:xfrm>
            <a:off x="3255975" y="2640521"/>
            <a:ext cx="3115642" cy="3152400"/>
          </a:xfrm>
        </p:spPr>
        <p:txBody>
          <a:bodyPr/>
          <a:lstStyle/>
          <a:p>
            <a:r>
              <a:rPr lang="en-US" sz="1400" dirty="0"/>
              <a:t>Xander + Anya</a:t>
            </a:r>
          </a:p>
          <a:p>
            <a:pPr lvl="1"/>
            <a:r>
              <a:rPr lang="en-US" sz="1400" dirty="0"/>
              <a:t>Xander is finally able to show Anya just how much she means to him </a:t>
            </a:r>
          </a:p>
          <a:p>
            <a:pPr lvl="2"/>
            <a:r>
              <a:rPr lang="en-US" sz="1400" dirty="0">
                <a:sym typeface="Wingdings" panose="05000000000000000000" pitchFamily="2" charset="2"/>
              </a:rPr>
              <a:t>He beats up Spike, who he mistakenly thinks killed her</a:t>
            </a:r>
            <a:endParaRPr lang="en-US" sz="1400" dirty="0"/>
          </a:p>
        </p:txBody>
      </p:sp>
      <p:sp>
        <p:nvSpPr>
          <p:cNvPr id="5" name="Text Placeholder 4">
            <a:extLst>
              <a:ext uri="{FF2B5EF4-FFF2-40B4-BE49-F238E27FC236}">
                <a16:creationId xmlns:a16="http://schemas.microsoft.com/office/drawing/2014/main" id="{BB07F43A-EFAC-4C88-BC68-7DECE325131C}"/>
              </a:ext>
            </a:extLst>
          </p:cNvPr>
          <p:cNvSpPr>
            <a:spLocks noGrp="1"/>
          </p:cNvSpPr>
          <p:nvPr>
            <p:ph type="body" idx="3"/>
          </p:nvPr>
        </p:nvSpPr>
        <p:spPr>
          <a:xfrm>
            <a:off x="6141835" y="2640521"/>
            <a:ext cx="2963775" cy="3152400"/>
          </a:xfrm>
        </p:spPr>
        <p:txBody>
          <a:bodyPr/>
          <a:lstStyle/>
          <a:p>
            <a:r>
              <a:rPr lang="en-US" sz="1400" dirty="0"/>
              <a:t>Willow + Wicca</a:t>
            </a:r>
          </a:p>
          <a:p>
            <a:pPr lvl="1"/>
            <a:r>
              <a:rPr lang="en-US" sz="1400" dirty="0"/>
              <a:t>Willow forms a new connection with Tara</a:t>
            </a:r>
          </a:p>
          <a:p>
            <a:pPr lvl="2"/>
            <a:r>
              <a:rPr lang="en-US" sz="1400" dirty="0"/>
              <a:t>They work together using magic to escape The Gentlemen</a:t>
            </a:r>
          </a:p>
        </p:txBody>
      </p:sp>
      <p:sp>
        <p:nvSpPr>
          <p:cNvPr id="6" name="Slide Number Placeholder 5">
            <a:extLst>
              <a:ext uri="{FF2B5EF4-FFF2-40B4-BE49-F238E27FC236}">
                <a16:creationId xmlns:a16="http://schemas.microsoft.com/office/drawing/2014/main" id="{2D0B7C27-5103-4522-BD9F-FA771E2A49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dirty="0"/>
          </a:p>
        </p:txBody>
      </p:sp>
      <p:pic>
        <p:nvPicPr>
          <p:cNvPr id="7" name="Picture 6" descr="A picture containing shape&#10;&#10;Description automatically generated">
            <a:extLst>
              <a:ext uri="{FF2B5EF4-FFF2-40B4-BE49-F238E27FC236}">
                <a16:creationId xmlns:a16="http://schemas.microsoft.com/office/drawing/2014/main" id="{420EC00D-EFC6-40C0-8BB3-7E84197D9246}"/>
              </a:ext>
            </a:extLst>
          </p:cNvPr>
          <p:cNvPicPr>
            <a:picLocks noChangeAspect="1"/>
          </p:cNvPicPr>
          <p:nvPr/>
        </p:nvPicPr>
        <p:blipFill>
          <a:blip r:embed="rId3"/>
          <a:stretch>
            <a:fillRect/>
          </a:stretch>
        </p:blipFill>
        <p:spPr>
          <a:xfrm>
            <a:off x="4195331" y="746340"/>
            <a:ext cx="753188" cy="598120"/>
          </a:xfrm>
          <a:prstGeom prst="rect">
            <a:avLst/>
          </a:prstGeom>
        </p:spPr>
      </p:pic>
      <p:pic>
        <p:nvPicPr>
          <p:cNvPr id="9" name="Picture 8" descr="A person and person kissing&#10;&#10;Description automatically generated with low confidence">
            <a:extLst>
              <a:ext uri="{FF2B5EF4-FFF2-40B4-BE49-F238E27FC236}">
                <a16:creationId xmlns:a16="http://schemas.microsoft.com/office/drawing/2014/main" id="{3A368EBF-3FDA-4B7A-8D03-87CC741A25E0}"/>
              </a:ext>
            </a:extLst>
          </p:cNvPr>
          <p:cNvPicPr>
            <a:picLocks noChangeAspect="1"/>
          </p:cNvPicPr>
          <p:nvPr/>
        </p:nvPicPr>
        <p:blipFill>
          <a:blip r:embed="rId4"/>
          <a:stretch>
            <a:fillRect/>
          </a:stretch>
        </p:blipFill>
        <p:spPr>
          <a:xfrm>
            <a:off x="735304" y="1544700"/>
            <a:ext cx="1901520" cy="1036962"/>
          </a:xfrm>
          <a:prstGeom prst="rect">
            <a:avLst/>
          </a:prstGeom>
        </p:spPr>
      </p:pic>
      <p:pic>
        <p:nvPicPr>
          <p:cNvPr id="11" name="Picture 10" descr="A picture containing person, person, wall, indoor&#10;&#10;Description automatically generated">
            <a:extLst>
              <a:ext uri="{FF2B5EF4-FFF2-40B4-BE49-F238E27FC236}">
                <a16:creationId xmlns:a16="http://schemas.microsoft.com/office/drawing/2014/main" id="{C0B2CA6C-1B5E-47DE-88A3-B8267C62430A}"/>
              </a:ext>
            </a:extLst>
          </p:cNvPr>
          <p:cNvPicPr>
            <a:picLocks noChangeAspect="1"/>
          </p:cNvPicPr>
          <p:nvPr/>
        </p:nvPicPr>
        <p:blipFill>
          <a:blip r:embed="rId5"/>
          <a:stretch>
            <a:fillRect/>
          </a:stretch>
        </p:blipFill>
        <p:spPr>
          <a:xfrm>
            <a:off x="3564580" y="1507764"/>
            <a:ext cx="2014840" cy="1132757"/>
          </a:xfrm>
          <a:prstGeom prst="rect">
            <a:avLst/>
          </a:prstGeom>
        </p:spPr>
      </p:pic>
      <p:pic>
        <p:nvPicPr>
          <p:cNvPr id="13" name="Picture 12" descr="A picture containing person, wall, indoor, person&#10;&#10;Description automatically generated">
            <a:extLst>
              <a:ext uri="{FF2B5EF4-FFF2-40B4-BE49-F238E27FC236}">
                <a16:creationId xmlns:a16="http://schemas.microsoft.com/office/drawing/2014/main" id="{97153801-3D3C-413C-9855-69B8A471965C}"/>
              </a:ext>
            </a:extLst>
          </p:cNvPr>
          <p:cNvPicPr>
            <a:picLocks noChangeAspect="1"/>
          </p:cNvPicPr>
          <p:nvPr/>
        </p:nvPicPr>
        <p:blipFill>
          <a:blip r:embed="rId6"/>
          <a:stretch>
            <a:fillRect/>
          </a:stretch>
        </p:blipFill>
        <p:spPr>
          <a:xfrm>
            <a:off x="6683539" y="1521109"/>
            <a:ext cx="1548493" cy="1106066"/>
          </a:xfrm>
          <a:prstGeom prst="rect">
            <a:avLst/>
          </a:prstGeom>
        </p:spPr>
      </p:pic>
    </p:spTree>
    <p:extLst>
      <p:ext uri="{BB962C8B-B14F-4D97-AF65-F5344CB8AC3E}">
        <p14:creationId xmlns:p14="http://schemas.microsoft.com/office/powerpoint/2010/main" val="138246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0C8E-933B-417B-A083-CC89E6691C2A}"/>
              </a:ext>
            </a:extLst>
          </p:cNvPr>
          <p:cNvSpPr>
            <a:spLocks noGrp="1"/>
          </p:cNvSpPr>
          <p:nvPr>
            <p:ph type="title"/>
          </p:nvPr>
        </p:nvSpPr>
        <p:spPr/>
        <p:txBody>
          <a:bodyPr/>
          <a:lstStyle/>
          <a:p>
            <a:r>
              <a:rPr lang="en-US" sz="1800" dirty="0"/>
              <a:t>Main Message</a:t>
            </a:r>
          </a:p>
        </p:txBody>
      </p:sp>
      <p:sp>
        <p:nvSpPr>
          <p:cNvPr id="3" name="Text Placeholder 2">
            <a:extLst>
              <a:ext uri="{FF2B5EF4-FFF2-40B4-BE49-F238E27FC236}">
                <a16:creationId xmlns:a16="http://schemas.microsoft.com/office/drawing/2014/main" id="{F776791C-C087-4747-97C7-1068489718E3}"/>
              </a:ext>
            </a:extLst>
          </p:cNvPr>
          <p:cNvSpPr>
            <a:spLocks noGrp="1"/>
          </p:cNvSpPr>
          <p:nvPr>
            <p:ph type="body" idx="1"/>
          </p:nvPr>
        </p:nvSpPr>
        <p:spPr>
          <a:xfrm>
            <a:off x="1013325" y="1508525"/>
            <a:ext cx="7275910" cy="3188700"/>
          </a:xfrm>
        </p:spPr>
        <p:txBody>
          <a:bodyPr/>
          <a:lstStyle/>
          <a:p>
            <a:r>
              <a:rPr lang="en-US" dirty="0"/>
              <a:t>“When we stop talking, truths start coming out” – Joss </a:t>
            </a:r>
            <a:r>
              <a:rPr lang="en-US" dirty="0" err="1"/>
              <a:t>Whedon</a:t>
            </a:r>
            <a:r>
              <a:rPr lang="en-US" dirty="0"/>
              <a:t> (Kuhn, 2003)</a:t>
            </a:r>
          </a:p>
          <a:p>
            <a:pPr lvl="1"/>
            <a:r>
              <a:rPr lang="en-US" dirty="0"/>
              <a:t>Importance of nonverbal communication</a:t>
            </a:r>
          </a:p>
        </p:txBody>
      </p:sp>
      <p:sp>
        <p:nvSpPr>
          <p:cNvPr id="4" name="Slide Number Placeholder 3">
            <a:extLst>
              <a:ext uri="{FF2B5EF4-FFF2-40B4-BE49-F238E27FC236}">
                <a16:creationId xmlns:a16="http://schemas.microsoft.com/office/drawing/2014/main" id="{CB133B8A-E764-4A03-B555-C5F10EE943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5" name="Picture 4" descr="A picture containing shape&#10;&#10;Description automatically generated">
            <a:extLst>
              <a:ext uri="{FF2B5EF4-FFF2-40B4-BE49-F238E27FC236}">
                <a16:creationId xmlns:a16="http://schemas.microsoft.com/office/drawing/2014/main" id="{966FDDE2-8022-4012-9A90-7BD50362EEE5}"/>
              </a:ext>
            </a:extLst>
          </p:cNvPr>
          <p:cNvPicPr>
            <a:picLocks noChangeAspect="1"/>
          </p:cNvPicPr>
          <p:nvPr/>
        </p:nvPicPr>
        <p:blipFill>
          <a:blip r:embed="rId3"/>
          <a:stretch>
            <a:fillRect/>
          </a:stretch>
        </p:blipFill>
        <p:spPr>
          <a:xfrm>
            <a:off x="4195331" y="764875"/>
            <a:ext cx="753188" cy="598120"/>
          </a:xfrm>
          <a:prstGeom prst="rect">
            <a:avLst/>
          </a:prstGeom>
        </p:spPr>
      </p:pic>
    </p:spTree>
    <p:extLst>
      <p:ext uri="{BB962C8B-B14F-4D97-AF65-F5344CB8AC3E}">
        <p14:creationId xmlns:p14="http://schemas.microsoft.com/office/powerpoint/2010/main" val="3164285005"/>
      </p:ext>
    </p:extLst>
  </p:cSld>
  <p:clrMapOvr>
    <a:masterClrMapping/>
  </p:clrMapOvr>
</p:sld>
</file>

<file path=ppt/theme/theme1.xml><?xml version="1.0" encoding="utf-8"?>
<a:theme xmlns:a="http://schemas.openxmlformats.org/drawingml/2006/main" name="Nerissa template">
  <a:themeElements>
    <a:clrScheme name="Custom 347">
      <a:dk1>
        <a:srgbClr val="000000"/>
      </a:dk1>
      <a:lt1>
        <a:srgbClr val="FFFFFF"/>
      </a:lt1>
      <a:dk2>
        <a:srgbClr val="434343"/>
      </a:dk2>
      <a:lt2>
        <a:srgbClr val="F3F3F3"/>
      </a:lt2>
      <a:accent1>
        <a:srgbClr val="8A0A36"/>
      </a:accent1>
      <a:accent2>
        <a:srgbClr val="610323"/>
      </a:accent2>
      <a:accent3>
        <a:srgbClr val="AFB4BD"/>
      </a:accent3>
      <a:accent4>
        <a:srgbClr val="DCE1E9"/>
      </a:accent4>
      <a:accent5>
        <a:srgbClr val="C35A39"/>
      </a:accent5>
      <a:accent6>
        <a:srgbClr val="EB9D7A"/>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2237</Words>
  <Application>Microsoft Office PowerPoint</Application>
  <PresentationFormat>On-screen Show (16:9)</PresentationFormat>
  <Paragraphs>155</Paragraphs>
  <Slides>18</Slides>
  <Notes>15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Montserrat</vt:lpstr>
      <vt:lpstr>Calibri</vt:lpstr>
      <vt:lpstr>Libre Baskerville</vt:lpstr>
      <vt:lpstr>Nerissa template</vt:lpstr>
      <vt:lpstr>Buffy as an Apocalyptic Narrative</vt:lpstr>
      <vt:lpstr>PowerPoint Presentation</vt:lpstr>
      <vt:lpstr>“Hush” Season 4, Episode 10</vt:lpstr>
      <vt:lpstr>Plot Summary</vt:lpstr>
      <vt:lpstr>Themes</vt:lpstr>
      <vt:lpstr>PowerPoint Presentation</vt:lpstr>
      <vt:lpstr>(Mis)communication</vt:lpstr>
      <vt:lpstr>Communication</vt:lpstr>
      <vt:lpstr>Main Message</vt:lpstr>
      <vt:lpstr>Disruption of Normal Life</vt:lpstr>
      <vt:lpstr>Comparison</vt:lpstr>
      <vt:lpstr>Fear/Paranoia</vt:lpstr>
      <vt:lpstr>Political Commentary</vt:lpstr>
      <vt:lpstr>Conclusion</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Buffy as an Apocalyptic Narrative</dc:title>
  <dc:creator>Rhiannon</dc:creator>
  <cp:lastModifiedBy>Turner, Rhiannon C</cp:lastModifiedBy>
  <cp:revision>59</cp:revision>
  <dcterms:modified xsi:type="dcterms:W3CDTF">2021-04-28T00:08:05Z</dcterms:modified>
</cp:coreProperties>
</file>